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ppt/theme/themeOverride3.xml" ContentType="application/vnd.openxmlformats-officedocument.themeOverride+xml"/>
  <Override PartName="/ppt/charts/chart15.xml" ContentType="application/vnd.openxmlformats-officedocument.drawingml.chart+xml"/>
  <Override PartName="/ppt/theme/themeOverride4.xml" ContentType="application/vnd.openxmlformats-officedocument.themeOverride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theme/themeOverride5.xml" ContentType="application/vnd.openxmlformats-officedocument.themeOverride+xml"/>
  <Override PartName="/ppt/charts/chart18.xml" ContentType="application/vnd.openxmlformats-officedocument.drawingml.chart+xml"/>
  <Override PartName="/ppt/theme/themeOverride6.xml" ContentType="application/vnd.openxmlformats-officedocument.themeOverride+xml"/>
  <Override PartName="/ppt/charts/chart19.xml" ContentType="application/vnd.openxmlformats-officedocument.drawingml.chart+xml"/>
  <Override PartName="/ppt/theme/themeOverride7.xml" ContentType="application/vnd.openxmlformats-officedocument.themeOverride+xml"/>
  <Override PartName="/ppt/charts/chart20.xml" ContentType="application/vnd.openxmlformats-officedocument.drawingml.chart+xml"/>
  <Override PartName="/ppt/theme/themeOverride8.xml" ContentType="application/vnd.openxmlformats-officedocument.themeOverride+xml"/>
  <Override PartName="/ppt/charts/chart21.xml" ContentType="application/vnd.openxmlformats-officedocument.drawingml.chart+xml"/>
  <Override PartName="/ppt/theme/themeOverride9.xml" ContentType="application/vnd.openxmlformats-officedocument.themeOverride+xml"/>
  <Override PartName="/ppt/charts/chart22.xml" ContentType="application/vnd.openxmlformats-officedocument.drawingml.chart+xml"/>
  <Override PartName="/ppt/theme/themeOverride1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8"/>
  </p:notesMasterIdLst>
  <p:handoutMasterIdLst>
    <p:handoutMasterId r:id="rId19"/>
  </p:handoutMasterIdLst>
  <p:sldIdLst>
    <p:sldId id="256" r:id="rId2"/>
    <p:sldId id="313" r:id="rId3"/>
    <p:sldId id="335" r:id="rId4"/>
    <p:sldId id="321" r:id="rId5"/>
    <p:sldId id="337" r:id="rId6"/>
    <p:sldId id="323" r:id="rId7"/>
    <p:sldId id="336" r:id="rId8"/>
    <p:sldId id="324" r:id="rId9"/>
    <p:sldId id="339" r:id="rId10"/>
    <p:sldId id="328" r:id="rId11"/>
    <p:sldId id="341" r:id="rId12"/>
    <p:sldId id="340" r:id="rId13"/>
    <p:sldId id="342" r:id="rId14"/>
    <p:sldId id="343" r:id="rId15"/>
    <p:sldId id="344" r:id="rId16"/>
    <p:sldId id="338" r:id="rId1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21" userDrawn="1">
          <p15:clr>
            <a:srgbClr val="A4A3A4"/>
          </p15:clr>
        </p15:guide>
        <p15:guide id="2" pos="211" userDrawn="1">
          <p15:clr>
            <a:srgbClr val="A4A3A4"/>
          </p15:clr>
        </p15:guide>
        <p15:guide id="3" pos="393" userDrawn="1">
          <p15:clr>
            <a:srgbClr val="A4A3A4"/>
          </p15:clr>
        </p15:guide>
        <p15:guide id="4" orient="horz" pos="300" userDrawn="1">
          <p15:clr>
            <a:srgbClr val="A4A3A4"/>
          </p15:clr>
        </p15:guide>
        <p15:guide id="5" orient="horz" pos="25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7B"/>
    <a:srgbClr val="F3D463"/>
    <a:srgbClr val="D48066"/>
    <a:srgbClr val="729FB3"/>
    <a:srgbClr val="3FA88F"/>
    <a:srgbClr val="A50021"/>
    <a:srgbClr val="FF5050"/>
    <a:srgbClr val="E85418"/>
    <a:srgbClr val="00705D"/>
    <a:srgbClr val="0C54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58" autoAdjust="0"/>
    <p:restoredTop sz="94343" autoAdjust="0"/>
  </p:normalViewPr>
  <p:slideViewPr>
    <p:cSldViewPr snapToGrid="0">
      <p:cViewPr varScale="1">
        <p:scale>
          <a:sx n="70" d="100"/>
          <a:sy n="70" d="100"/>
        </p:scale>
        <p:origin x="660" y="48"/>
      </p:cViewPr>
      <p:guideLst>
        <p:guide orient="horz" pos="3521"/>
        <p:guide pos="211"/>
        <p:guide pos="393"/>
        <p:guide orient="horz" pos="300"/>
        <p:guide orient="horz" pos="25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285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1.xlsx"/><Relationship Id="rId1" Type="http://schemas.openxmlformats.org/officeDocument/2006/relationships/themeOverride" Target="../theme/themeOverride1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2.xlsx"/><Relationship Id="rId1" Type="http://schemas.openxmlformats.org/officeDocument/2006/relationships/themeOverride" Target="../theme/themeOverride2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3.xlsx"/><Relationship Id="rId1" Type="http://schemas.openxmlformats.org/officeDocument/2006/relationships/themeOverride" Target="../theme/themeOverride3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4.xlsx"/><Relationship Id="rId1" Type="http://schemas.openxmlformats.org/officeDocument/2006/relationships/themeOverride" Target="../theme/themeOverride4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6.xlsx"/><Relationship Id="rId1" Type="http://schemas.openxmlformats.org/officeDocument/2006/relationships/themeOverride" Target="../theme/themeOverride5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7.xlsx"/><Relationship Id="rId1" Type="http://schemas.openxmlformats.org/officeDocument/2006/relationships/themeOverride" Target="../theme/themeOverride6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8.xlsx"/><Relationship Id="rId1" Type="http://schemas.openxmlformats.org/officeDocument/2006/relationships/themeOverride" Target="../theme/themeOverride7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9.xlsx"/><Relationship Id="rId1" Type="http://schemas.openxmlformats.org/officeDocument/2006/relationships/themeOverride" Target="../theme/themeOverride8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0.xlsx"/><Relationship Id="rId1" Type="http://schemas.openxmlformats.org/officeDocument/2006/relationships/themeOverride" Target="../theme/themeOverride9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1.xlsx"/><Relationship Id="rId1" Type="http://schemas.openxmlformats.org/officeDocument/2006/relationships/themeOverride" Target="../theme/themeOverride10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22898057229351"/>
          <c:y val="6.4294631900300232E-4"/>
          <c:w val="0.59040445215567916"/>
          <c:h val="0.608622479143801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Отношение</c:v>
                </c:pt>
              </c:strCache>
            </c:strRef>
          </c:tx>
          <c:spPr>
            <a:solidFill>
              <a:srgbClr val="00947A"/>
            </a:solidFill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00947A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5DE-4F6C-91AC-558DE124E7EF}"/>
              </c:ext>
            </c:extLst>
          </c:dPt>
          <c:dPt>
            <c:idx val="1"/>
            <c:bubble3D val="0"/>
            <c:spPr>
              <a:solidFill>
                <a:srgbClr val="A1D8D1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5DE-4F6C-91AC-558DE124E7EF}"/>
              </c:ext>
            </c:extLst>
          </c:dPt>
          <c:dPt>
            <c:idx val="2"/>
            <c:bubble3D val="0"/>
            <c:spPr>
              <a:solidFill>
                <a:srgbClr val="EF7348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5DE-4F6C-91AC-558DE124E7E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Да, хорошо об этом знаю</c:v>
                </c:pt>
                <c:pt idx="1">
                  <c:v>Да, что-то слышал, но без подробностей</c:v>
                </c:pt>
                <c:pt idx="2">
                  <c:v>Нет, ничего не знаю об этом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68</c:v>
                </c:pt>
                <c:pt idx="1">
                  <c:v>31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5DE-4F6C-91AC-558DE124E7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"/>
          <c:y val="0.714307883349516"/>
          <c:w val="0.89579502231804198"/>
          <c:h val="0.28569211665048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5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ВУЗы</c:v>
                </c:pt>
              </c:strCache>
            </c:strRef>
          </c:tx>
          <c:spPr>
            <a:solidFill>
              <a:srgbClr val="F3D46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Выдает почетные грамоты, награды от учебного заведения</c:v>
                </c:pt>
                <c:pt idx="1">
                  <c:v>Предоставляет возможность получать повышенную стипендию</c:v>
                </c:pt>
                <c:pt idx="2">
                  <c:v>Пишет о волонтерах в газете учебного заведения</c:v>
                </c:pt>
                <c:pt idx="3">
                  <c:v>Предоставляет свободные дни для отдыха / освобождает от занятий</c:v>
                </c:pt>
                <c:pt idx="4">
                  <c:v>Предоставляет возможность перевода на бюджетную форму обучения</c:v>
                </c:pt>
                <c:pt idx="5">
                  <c:v>Размещает фотографию на доске почета / на сайте учебного заведения</c:v>
                </c:pt>
                <c:pt idx="6">
                  <c:v>Никак не поощряет</c:v>
                </c:pt>
                <c:pt idx="7">
                  <c:v>Другое</c:v>
                </c:pt>
              </c:strCache>
            </c:strRef>
          </c:cat>
          <c:val>
            <c:numRef>
              <c:f>Лист1!$B$2:$B$9</c:f>
              <c:numCache>
                <c:formatCode>#,##0</c:formatCode>
                <c:ptCount val="8"/>
                <c:pt idx="0">
                  <c:v>71.698113207547166</c:v>
                </c:pt>
                <c:pt idx="1">
                  <c:v>50.943396226415096</c:v>
                </c:pt>
                <c:pt idx="2">
                  <c:v>24.528301886792452</c:v>
                </c:pt>
                <c:pt idx="3">
                  <c:v>24.528301886792452</c:v>
                </c:pt>
                <c:pt idx="4">
                  <c:v>22.641509433962263</c:v>
                </c:pt>
                <c:pt idx="5">
                  <c:v>20.754716981132077</c:v>
                </c:pt>
                <c:pt idx="6">
                  <c:v>7.5471698113207548</c:v>
                </c:pt>
                <c:pt idx="7">
                  <c:v>13.20754716981132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FB-4149-80DA-20D43DAB21B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ССУЗы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latin typeface="+mn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Лист1!$A$2:$A$9</c:f>
              <c:strCache>
                <c:ptCount val="8"/>
                <c:pt idx="0">
                  <c:v>Выдает почетные грамоты, награды от учебного заведения</c:v>
                </c:pt>
                <c:pt idx="1">
                  <c:v>Предоставляет возможность получать повышенную стипендию</c:v>
                </c:pt>
                <c:pt idx="2">
                  <c:v>Пишет о волонтерах в газете учебного заведения</c:v>
                </c:pt>
                <c:pt idx="3">
                  <c:v>Предоставляет свободные дни для отдыха / освобождает от занятий</c:v>
                </c:pt>
                <c:pt idx="4">
                  <c:v>Предоставляет возможность перевода на бюджетную форму обучения</c:v>
                </c:pt>
                <c:pt idx="5">
                  <c:v>Размещает фотографию на доске почета / на сайте учебного заведения</c:v>
                </c:pt>
                <c:pt idx="6">
                  <c:v>Никак не поощряет</c:v>
                </c:pt>
                <c:pt idx="7">
                  <c:v>Другое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50</c:v>
                </c:pt>
                <c:pt idx="1">
                  <c:v>42</c:v>
                </c:pt>
                <c:pt idx="2">
                  <c:v>16</c:v>
                </c:pt>
                <c:pt idx="3">
                  <c:v>34</c:v>
                </c:pt>
                <c:pt idx="5">
                  <c:v>34</c:v>
                </c:pt>
                <c:pt idx="6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FB-4149-80DA-20D43DAB21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45623664"/>
        <c:axId val="245615432"/>
      </c:barChart>
      <c:catAx>
        <c:axId val="2456236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r">
              <a:lnSpc>
                <a:spcPct val="70000"/>
              </a:lnSpc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45615432"/>
        <c:crosses val="autoZero"/>
        <c:auto val="1"/>
        <c:lblAlgn val="ctr"/>
        <c:lblOffset val="100"/>
        <c:noMultiLvlLbl val="0"/>
      </c:catAx>
      <c:valAx>
        <c:axId val="245615432"/>
        <c:scaling>
          <c:orientation val="minMax"/>
        </c:scaling>
        <c:delete val="1"/>
        <c:axPos val="t"/>
        <c:numFmt formatCode="#,##0" sourceLinked="1"/>
        <c:majorTickMark val="none"/>
        <c:minorTickMark val="none"/>
        <c:tickLblPos val="nextTo"/>
        <c:crossAx val="245623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4999419531251763"/>
          <c:y val="0.45111046774231539"/>
          <c:w val="0.10706238855563596"/>
          <c:h val="0.15072129909916557"/>
        </c:manualLayout>
      </c:layout>
      <c:overlay val="0"/>
      <c:txPr>
        <a:bodyPr/>
        <a:lstStyle/>
        <a:p>
          <a:pPr>
            <a:defRPr sz="1200">
              <a:latin typeface="+mn-lt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ВУЗы</c:v>
                </c:pt>
              </c:strCache>
            </c:strRef>
          </c:tx>
          <c:spPr>
            <a:solidFill>
              <a:srgbClr val="F3D46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Это возможность проявить сочувствие и соучастие к людям</c:v>
                </c:pt>
                <c:pt idx="1">
                  <c:v>Хочу получить опыт в сфере взаимодействия с людьми и социальной помощи</c:v>
                </c:pt>
                <c:pt idx="2">
                  <c:v>Будучи волонтером, у меня есть шанс посещать различные мероприятия</c:v>
                </c:pt>
                <c:pt idx="3">
                  <c:v>Это поможет в дальнейшем трудоустройстве и профессиональном росте</c:v>
                </c:pt>
                <c:pt idx="4">
                  <c:v>Хочу чувствовать себя нужным, реализовать свои потребности</c:v>
                </c:pt>
                <c:pt idx="5">
                  <c:v>Это мой социальный долг</c:v>
                </c:pt>
                <c:pt idx="6">
                  <c:v>Занимаюсь волонтерством за компанию с друзьями / знакомыми</c:v>
                </c:pt>
                <c:pt idx="7">
                  <c:v>Много свободного времени, хочу посвятить его полезному делу</c:v>
                </c:pt>
                <c:pt idx="8">
                  <c:v>Мое образовательное учреждение поощряет такую деятельность</c:v>
                </c:pt>
                <c:pt idx="9">
                  <c:v>Считаю это своим призванием</c:v>
                </c:pt>
                <c:pt idx="10">
                  <c:v>Меня заставили стать волонтером в образовательном учреждении</c:v>
                </c:pt>
              </c:strCache>
            </c:strRef>
          </c:cat>
          <c:val>
            <c:numRef>
              <c:f>Лист1!$B$2:$B$12</c:f>
              <c:numCache>
                <c:formatCode>#,##0</c:formatCode>
                <c:ptCount val="11"/>
                <c:pt idx="0">
                  <c:v>44.117647058823529</c:v>
                </c:pt>
                <c:pt idx="1">
                  <c:v>42.647058823529413</c:v>
                </c:pt>
                <c:pt idx="2">
                  <c:v>41.176470588235297</c:v>
                </c:pt>
                <c:pt idx="3">
                  <c:v>26.470588235294116</c:v>
                </c:pt>
                <c:pt idx="4">
                  <c:v>23.529411764705884</c:v>
                </c:pt>
                <c:pt idx="5">
                  <c:v>19.117647058823529</c:v>
                </c:pt>
                <c:pt idx="6">
                  <c:v>17.647058823529413</c:v>
                </c:pt>
                <c:pt idx="7">
                  <c:v>17.647058823529413</c:v>
                </c:pt>
                <c:pt idx="8">
                  <c:v>13.235294117647058</c:v>
                </c:pt>
                <c:pt idx="9">
                  <c:v>10.294117647058824</c:v>
                </c:pt>
                <c:pt idx="10">
                  <c:v>2.9411764705882355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F0-4699-A289-9B05E97D6E4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ССУЗы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Лист1!$A$2:$A$12</c:f>
              <c:strCache>
                <c:ptCount val="11"/>
                <c:pt idx="0">
                  <c:v>Это возможность проявить сочувствие и соучастие к людям</c:v>
                </c:pt>
                <c:pt idx="1">
                  <c:v>Хочу получить опыт в сфере взаимодействия с людьми и социальной помощи</c:v>
                </c:pt>
                <c:pt idx="2">
                  <c:v>Будучи волонтером, у меня есть шанс посещать различные мероприятия</c:v>
                </c:pt>
                <c:pt idx="3">
                  <c:v>Это поможет в дальнейшем трудоустройстве и профессиональном росте</c:v>
                </c:pt>
                <c:pt idx="4">
                  <c:v>Хочу чувствовать себя нужным, реализовать свои потребности</c:v>
                </c:pt>
                <c:pt idx="5">
                  <c:v>Это мой социальный долг</c:v>
                </c:pt>
                <c:pt idx="6">
                  <c:v>Занимаюсь волонтерством за компанию с друзьями / знакомыми</c:v>
                </c:pt>
                <c:pt idx="7">
                  <c:v>Много свободного времени, хочу посвятить его полезному делу</c:v>
                </c:pt>
                <c:pt idx="8">
                  <c:v>Мое образовательное учреждение поощряет такую деятельность</c:v>
                </c:pt>
                <c:pt idx="9">
                  <c:v>Считаю это своим призванием</c:v>
                </c:pt>
                <c:pt idx="10">
                  <c:v>Меня заставили стать волонтером в образовательном учреждении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45</c:v>
                </c:pt>
                <c:pt idx="1">
                  <c:v>22</c:v>
                </c:pt>
                <c:pt idx="2">
                  <c:v>45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  <c:pt idx="6">
                  <c:v>29</c:v>
                </c:pt>
                <c:pt idx="7">
                  <c:v>22</c:v>
                </c:pt>
                <c:pt idx="8">
                  <c:v>24</c:v>
                </c:pt>
                <c:pt idx="9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F0-4699-A289-9B05E97D6E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45624056"/>
        <c:axId val="245621312"/>
      </c:barChart>
      <c:catAx>
        <c:axId val="24562405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r">
              <a:lnSpc>
                <a:spcPct val="70000"/>
              </a:lnSpc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45621312"/>
        <c:crosses val="autoZero"/>
        <c:auto val="1"/>
        <c:lblAlgn val="ctr"/>
        <c:lblOffset val="100"/>
        <c:noMultiLvlLbl val="0"/>
      </c:catAx>
      <c:valAx>
        <c:axId val="245621312"/>
        <c:scaling>
          <c:orientation val="minMax"/>
        </c:scaling>
        <c:delete val="1"/>
        <c:axPos val="t"/>
        <c:numFmt formatCode="#,##0" sourceLinked="1"/>
        <c:majorTickMark val="none"/>
        <c:minorTickMark val="none"/>
        <c:tickLblPos val="nextTo"/>
        <c:crossAx val="245624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0847499879038265"/>
          <c:y val="0.45573338406973024"/>
          <c:w val="0.13330270722846196"/>
          <c:h val="0.15115925954995557"/>
        </c:manualLayout>
      </c:layout>
      <c:overlay val="0"/>
      <c:txPr>
        <a:bodyPr/>
        <a:lstStyle/>
        <a:p>
          <a:pPr>
            <a:defRPr sz="1200">
              <a:latin typeface="+mn-lt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8765201224846894"/>
          <c:y val="0.15137088451914787"/>
          <c:w val="0.37980223826188386"/>
          <c:h val="0.7364208569530243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Отношение</c:v>
                </c:pt>
              </c:strCache>
            </c:strRef>
          </c:tx>
          <c:spPr>
            <a:solidFill>
              <a:srgbClr val="00947A"/>
            </a:solidFill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00947A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4BE-4E2F-9C24-1EB4804DE79A}"/>
              </c:ext>
            </c:extLst>
          </c:dPt>
          <c:dPt>
            <c:idx val="1"/>
            <c:bubble3D val="0"/>
            <c:spPr>
              <a:solidFill>
                <a:srgbClr val="A1D8D1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4BE-4E2F-9C24-1EB4804DE79A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4BE-4E2F-9C24-1EB4804DE79A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F4BE-4E2F-9C24-1EB4804DE79A}"/>
              </c:ext>
            </c:extLst>
          </c:dPt>
          <c:dPt>
            <c:idx val="4"/>
            <c:bubble3D val="0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F4BE-4E2F-9C24-1EB4804DE79A}"/>
              </c:ext>
            </c:extLst>
          </c:dPt>
          <c:dPt>
            <c:idx val="5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F4BE-4E2F-9C24-1EB4804DE79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Точно да</c:v>
                </c:pt>
                <c:pt idx="1">
                  <c:v>Скорее да</c:v>
                </c:pt>
                <c:pt idx="2">
                  <c:v>Скорее нет</c:v>
                </c:pt>
                <c:pt idx="3">
                  <c:v>Точно нет</c:v>
                </c:pt>
                <c:pt idx="4">
                  <c:v>Я уже состою в такой организации</c:v>
                </c:pt>
                <c:pt idx="5">
                  <c:v>Затрудняюсь ответить</c:v>
                </c:pt>
              </c:strCache>
            </c:strRef>
          </c:cat>
          <c:val>
            <c:numRef>
              <c:f>Лист1!$B$2:$B$7</c:f>
              <c:numCache>
                <c:formatCode>#,##0</c:formatCode>
                <c:ptCount val="6"/>
                <c:pt idx="0">
                  <c:v>2.6666666666666665</c:v>
                </c:pt>
                <c:pt idx="1">
                  <c:v>36.5</c:v>
                </c:pt>
                <c:pt idx="2">
                  <c:v>39.666666666666664</c:v>
                </c:pt>
                <c:pt idx="3">
                  <c:v>16.333333333333332</c:v>
                </c:pt>
                <c:pt idx="4">
                  <c:v>3.5</c:v>
                </c:pt>
                <c:pt idx="5">
                  <c:v>1.3333333333333333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4BE-4E2F-9C24-1EB4804DE7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8.564814814814814E-2"/>
          <c:y val="0.14357956714118097"/>
          <c:w val="0.33418398221055701"/>
          <c:h val="0.73528216401136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5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8765201224846894"/>
          <c:y val="0.15137088451914787"/>
          <c:w val="0.37980223826188386"/>
          <c:h val="0.7364208569530243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Отношение</c:v>
                </c:pt>
              </c:strCache>
            </c:strRef>
          </c:tx>
          <c:spPr>
            <a:solidFill>
              <a:srgbClr val="00947A"/>
            </a:solidFill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00947A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9F2-479A-929E-0AB0BA698155}"/>
              </c:ext>
            </c:extLst>
          </c:dPt>
          <c:dPt>
            <c:idx val="1"/>
            <c:bubble3D val="0"/>
            <c:spPr>
              <a:solidFill>
                <a:srgbClr val="A1D8D1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9F2-479A-929E-0AB0BA698155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9F2-479A-929E-0AB0BA698155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B9F2-479A-929E-0AB0BA698155}"/>
              </c:ext>
            </c:extLst>
          </c:dPt>
          <c:dPt>
            <c:idx val="4"/>
            <c:bubble3D val="0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B9F2-479A-929E-0AB0BA698155}"/>
              </c:ext>
            </c:extLst>
          </c:dPt>
          <c:dPt>
            <c:idx val="5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B9F2-479A-929E-0AB0BA69815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Точно да</c:v>
                </c:pt>
                <c:pt idx="1">
                  <c:v>Скорее да</c:v>
                </c:pt>
                <c:pt idx="2">
                  <c:v>Скорее нет</c:v>
                </c:pt>
                <c:pt idx="3">
                  <c:v>Точно нет</c:v>
                </c:pt>
                <c:pt idx="4">
                  <c:v>Я уже состою в такой организации</c:v>
                </c:pt>
                <c:pt idx="5">
                  <c:v>Затрудняюсь ответить</c:v>
                </c:pt>
              </c:strCache>
            </c:strRef>
          </c:cat>
          <c:val>
            <c:numRef>
              <c:f>Лист1!$B$2:$B$7</c:f>
              <c:numCache>
                <c:formatCode>#,##0</c:formatCode>
                <c:ptCount val="6"/>
                <c:pt idx="0">
                  <c:v>4.4776119402985071</c:v>
                </c:pt>
                <c:pt idx="1">
                  <c:v>38.308457711442784</c:v>
                </c:pt>
                <c:pt idx="2">
                  <c:v>36.981757877280266</c:v>
                </c:pt>
                <c:pt idx="3">
                  <c:v>13.930348258706468</c:v>
                </c:pt>
                <c:pt idx="4">
                  <c:v>2.1558872305140961</c:v>
                </c:pt>
                <c:pt idx="5">
                  <c:v>4.1459369817578775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9F2-479A-929E-0AB0BA6981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8.564814814814814E-2"/>
          <c:y val="0.14357956714118097"/>
          <c:w val="0.33418398221055701"/>
          <c:h val="0.73528216401136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5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53065420043728573"/>
          <c:y val="0.14549044779483461"/>
          <c:w val="0.30171952464275298"/>
          <c:h val="0.8110941795001200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Отношение</c:v>
                </c:pt>
              </c:strCache>
            </c:strRef>
          </c:tx>
          <c:spPr>
            <a:solidFill>
              <a:srgbClr val="00947A"/>
            </a:solidFill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00947A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D7B-4868-ACCF-8A0AF66ED39C}"/>
              </c:ext>
            </c:extLst>
          </c:dPt>
          <c:dPt>
            <c:idx val="1"/>
            <c:bubble3D val="0"/>
            <c:spPr>
              <a:solidFill>
                <a:srgbClr val="A1D8D1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D7B-4868-ACCF-8A0AF66ED39C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D7B-4868-ACCF-8A0AF66ED39C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7D7B-4868-ACCF-8A0AF66ED39C}"/>
              </c:ext>
            </c:extLst>
          </c:dPt>
          <c:dPt>
            <c:idx val="4"/>
            <c:bubble3D val="0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7D7B-4868-ACCF-8A0AF66ED39C}"/>
              </c:ext>
            </c:extLst>
          </c:dPt>
          <c:dPt>
            <c:idx val="5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7D7B-4868-ACCF-8A0AF66ED39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Точно да</c:v>
                </c:pt>
                <c:pt idx="1">
                  <c:v>Скорее да</c:v>
                </c:pt>
                <c:pt idx="2">
                  <c:v>Скорее нет</c:v>
                </c:pt>
                <c:pt idx="3">
                  <c:v>Точно нет</c:v>
                </c:pt>
                <c:pt idx="4">
                  <c:v>Я уже состою в такой организации</c:v>
                </c:pt>
                <c:pt idx="5">
                  <c:v>Затрудняюсь ответить</c:v>
                </c:pt>
              </c:strCache>
            </c:strRef>
          </c:cat>
          <c:val>
            <c:numRef>
              <c:f>Лист1!$B$2:$B$7</c:f>
              <c:numCache>
                <c:formatCode>#,##0</c:formatCode>
                <c:ptCount val="6"/>
                <c:pt idx="0">
                  <c:v>3.1666666666666665</c:v>
                </c:pt>
                <c:pt idx="1">
                  <c:v>28.833333333333332</c:v>
                </c:pt>
                <c:pt idx="2">
                  <c:v>38.666666666666664</c:v>
                </c:pt>
                <c:pt idx="3">
                  <c:v>21.166666666666668</c:v>
                </c:pt>
                <c:pt idx="4">
                  <c:v>7.5</c:v>
                </c:pt>
                <c:pt idx="5">
                  <c:v>0.66666666666666663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D7B-4868-ACCF-8A0AF66ED3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8.564814814814814E-2"/>
          <c:y val="0.14357956714118097"/>
          <c:w val="0.33418398221055701"/>
          <c:h val="0.73528216401136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5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52700386410032074"/>
          <c:y val="0.15137068935801412"/>
          <c:w val="0.30267060367454063"/>
          <c:h val="0.8177217059875019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Отношение</c:v>
                </c:pt>
              </c:strCache>
            </c:strRef>
          </c:tx>
          <c:spPr>
            <a:solidFill>
              <a:srgbClr val="00947A"/>
            </a:solidFill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00947A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017-4EAD-96C6-4CFC29C60930}"/>
              </c:ext>
            </c:extLst>
          </c:dPt>
          <c:dPt>
            <c:idx val="1"/>
            <c:bubble3D val="0"/>
            <c:spPr>
              <a:solidFill>
                <a:srgbClr val="A1D8D1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017-4EAD-96C6-4CFC29C60930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017-4EAD-96C6-4CFC29C60930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1017-4EAD-96C6-4CFC29C60930}"/>
              </c:ext>
            </c:extLst>
          </c:dPt>
          <c:dPt>
            <c:idx val="4"/>
            <c:bubble3D val="0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1017-4EAD-96C6-4CFC29C60930}"/>
              </c:ext>
            </c:extLst>
          </c:dPt>
          <c:dPt>
            <c:idx val="5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1017-4EAD-96C6-4CFC29C6093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Точно да</c:v>
                </c:pt>
                <c:pt idx="1">
                  <c:v>Скорее да</c:v>
                </c:pt>
                <c:pt idx="2">
                  <c:v>Скорее нет</c:v>
                </c:pt>
                <c:pt idx="3">
                  <c:v>Точно нет</c:v>
                </c:pt>
                <c:pt idx="4">
                  <c:v>Я уже состою в такой организации</c:v>
                </c:pt>
                <c:pt idx="5">
                  <c:v>Затрудняюсь ответить</c:v>
                </c:pt>
              </c:strCache>
            </c:strRef>
          </c:cat>
          <c:val>
            <c:numRef>
              <c:f>Лист1!$B$2:$B$7</c:f>
              <c:numCache>
                <c:formatCode>#,##0</c:formatCode>
                <c:ptCount val="6"/>
                <c:pt idx="0">
                  <c:v>4.9751243781094523</c:v>
                </c:pt>
                <c:pt idx="1">
                  <c:v>31.177446102819236</c:v>
                </c:pt>
                <c:pt idx="2">
                  <c:v>36.981757877280266</c:v>
                </c:pt>
                <c:pt idx="3">
                  <c:v>18.739635157545607</c:v>
                </c:pt>
                <c:pt idx="4">
                  <c:v>4.9751243781094523</c:v>
                </c:pt>
                <c:pt idx="5">
                  <c:v>3.1509121061359866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017-4EAD-96C6-4CFC29C609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8.564814814814814E-2"/>
          <c:y val="0.14357956714118097"/>
          <c:w val="0.33418398221055701"/>
          <c:h val="0.73528216401136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5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580112946690592"/>
          <c:y val="2.8703596024315665E-2"/>
          <c:w val="0.54946584882519867"/>
          <c:h val="0.942592807951368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ВУЗы</c:v>
                </c:pt>
              </c:strCache>
            </c:strRef>
          </c:tx>
          <c:spPr>
            <a:solidFill>
              <a:srgbClr val="F3D46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+mn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Лист1!$A$2:$A$14</c:f>
              <c:strCache>
                <c:ptCount val="13"/>
                <c:pt idx="0">
                  <c:v>У меня высокая учебная нагрузка</c:v>
                </c:pt>
                <c:pt idx="1">
                  <c:v>У меня нет желания быть волонтером</c:v>
                </c:pt>
                <c:pt idx="2">
                  <c:v>У меня мало информации о деятельности волонтерских организаций</c:v>
                </c:pt>
                <c:pt idx="3">
                  <c:v>Нет времени</c:v>
                </c:pt>
                <c:pt idx="4">
                  <c:v>Я не знаю, с чего начать и куда обратиться, чтобы стать волонтером</c:v>
                </c:pt>
                <c:pt idx="5">
                  <c:v>Я считаю, что у нас достаточно волонтеров</c:v>
                </c:pt>
                <c:pt idx="6">
                  <c:v>Меня не устраивает структура волонтерских организаций</c:v>
                </c:pt>
                <c:pt idx="7">
                  <c:v>Мне не нравится, что я не получаю никаких поощрений за это</c:v>
                </c:pt>
                <c:pt idx="8">
                  <c:v>Считаю, что волонтерские организации преследуют свои цели</c:v>
                </c:pt>
                <c:pt idx="9">
                  <c:v>Я не считаю, что могу помочь кому-то</c:v>
                </c:pt>
                <c:pt idx="10">
                  <c:v>Считаю, что нуждающиеся категории получают достаточно помощи от государства</c:v>
                </c:pt>
                <c:pt idx="11">
                  <c:v>Я не знаю о существовании волонтерских организаций в своем городе / учебном заведении</c:v>
                </c:pt>
                <c:pt idx="12">
                  <c:v>Мои родители / друзья / знакомые не одобряют эту деятельность</c:v>
                </c:pt>
              </c:strCache>
            </c:strRef>
          </c:cat>
          <c:val>
            <c:numRef>
              <c:f>Лист1!$B$2:$B$14</c:f>
              <c:numCache>
                <c:formatCode>#,##0</c:formatCode>
                <c:ptCount val="13"/>
                <c:pt idx="0">
                  <c:v>66.043613707165107</c:v>
                </c:pt>
                <c:pt idx="1">
                  <c:v>20.872274143302182</c:v>
                </c:pt>
                <c:pt idx="2">
                  <c:v>9.9688473520249214</c:v>
                </c:pt>
                <c:pt idx="3">
                  <c:v>6.5420560747663554</c:v>
                </c:pt>
                <c:pt idx="4">
                  <c:v>6.2305295950155761</c:v>
                </c:pt>
                <c:pt idx="5">
                  <c:v>5.9190031152647977</c:v>
                </c:pt>
                <c:pt idx="6">
                  <c:v>5.6074766355140184</c:v>
                </c:pt>
                <c:pt idx="7">
                  <c:v>4.0498442367601246</c:v>
                </c:pt>
                <c:pt idx="8">
                  <c:v>2.4922118380062304</c:v>
                </c:pt>
                <c:pt idx="9">
                  <c:v>1.557632398753894</c:v>
                </c:pt>
                <c:pt idx="10">
                  <c:v>1.557632398753894</c:v>
                </c:pt>
                <c:pt idx="11">
                  <c:v>1.2461059190031152</c:v>
                </c:pt>
                <c:pt idx="12">
                  <c:v>0.62305295950155759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F0-4699-A289-9B05E97D6E4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ССУЗы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+mn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Лист1!$A$2:$A$14</c:f>
              <c:strCache>
                <c:ptCount val="13"/>
                <c:pt idx="0">
                  <c:v>У меня высокая учебная нагрузка</c:v>
                </c:pt>
                <c:pt idx="1">
                  <c:v>У меня нет желания быть волонтером</c:v>
                </c:pt>
                <c:pt idx="2">
                  <c:v>У меня мало информации о деятельности волонтерских организаций</c:v>
                </c:pt>
                <c:pt idx="3">
                  <c:v>Нет времени</c:v>
                </c:pt>
                <c:pt idx="4">
                  <c:v>Я не знаю, с чего начать и куда обратиться, чтобы стать волонтером</c:v>
                </c:pt>
                <c:pt idx="5">
                  <c:v>Я считаю, что у нас достаточно волонтеров</c:v>
                </c:pt>
                <c:pt idx="6">
                  <c:v>Меня не устраивает структура волонтерских организаций</c:v>
                </c:pt>
                <c:pt idx="7">
                  <c:v>Мне не нравится, что я не получаю никаких поощрений за это</c:v>
                </c:pt>
                <c:pt idx="8">
                  <c:v>Считаю, что волонтерские организации преследуют свои цели</c:v>
                </c:pt>
                <c:pt idx="9">
                  <c:v>Я не считаю, что могу помочь кому-то</c:v>
                </c:pt>
                <c:pt idx="10">
                  <c:v>Считаю, что нуждающиеся категории получают достаточно помощи от государства</c:v>
                </c:pt>
                <c:pt idx="11">
                  <c:v>Я не знаю о существовании волонтерских организаций в своем городе / учебном заведении</c:v>
                </c:pt>
                <c:pt idx="12">
                  <c:v>Мои родители / друзья / знакомые не одобряют эту деятельность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72</c:v>
                </c:pt>
                <c:pt idx="1">
                  <c:v>14</c:v>
                </c:pt>
                <c:pt idx="2">
                  <c:v>9</c:v>
                </c:pt>
                <c:pt idx="3">
                  <c:v>4</c:v>
                </c:pt>
                <c:pt idx="4">
                  <c:v>8</c:v>
                </c:pt>
                <c:pt idx="5">
                  <c:v>9</c:v>
                </c:pt>
                <c:pt idx="6">
                  <c:v>1</c:v>
                </c:pt>
                <c:pt idx="7">
                  <c:v>2</c:v>
                </c:pt>
                <c:pt idx="8">
                  <c:v>2</c:v>
                </c:pt>
                <c:pt idx="9">
                  <c:v>6</c:v>
                </c:pt>
                <c:pt idx="10">
                  <c:v>1</c:v>
                </c:pt>
                <c:pt idx="11">
                  <c:v>2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F0-4699-A289-9B05E97D6E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45624056"/>
        <c:axId val="245621312"/>
      </c:barChart>
      <c:catAx>
        <c:axId val="24562405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r">
              <a:lnSpc>
                <a:spcPct val="70000"/>
              </a:lnSpc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45621312"/>
        <c:crosses val="autoZero"/>
        <c:auto val="1"/>
        <c:lblAlgn val="ctr"/>
        <c:lblOffset val="100"/>
        <c:noMultiLvlLbl val="0"/>
      </c:catAx>
      <c:valAx>
        <c:axId val="245621312"/>
        <c:scaling>
          <c:orientation val="minMax"/>
        </c:scaling>
        <c:delete val="1"/>
        <c:axPos val="t"/>
        <c:numFmt formatCode="#,##0" sourceLinked="1"/>
        <c:majorTickMark val="none"/>
        <c:minorTickMark val="none"/>
        <c:tickLblPos val="nextTo"/>
        <c:crossAx val="245624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0847499879038265"/>
          <c:y val="0.45573338406973024"/>
          <c:w val="0.13330270722846196"/>
          <c:h val="0.15115925954995557"/>
        </c:manualLayout>
      </c:layout>
      <c:overlay val="0"/>
      <c:txPr>
        <a:bodyPr/>
        <a:lstStyle/>
        <a:p>
          <a:pPr>
            <a:defRPr sz="1200">
              <a:latin typeface="+mn-lt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8765201224846894"/>
          <c:y val="0.15137088451914787"/>
          <c:w val="0.37980223826188386"/>
          <c:h val="0.7364208569530243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Отношение</c:v>
                </c:pt>
              </c:strCache>
            </c:strRef>
          </c:tx>
          <c:spPr>
            <a:solidFill>
              <a:srgbClr val="00947A"/>
            </a:solidFill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00947A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DA5-4E8E-BF1B-3E5DDE879A67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DA5-4E8E-BF1B-3E5DDE879A67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DA5-4E8E-BF1B-3E5DDE879A67}"/>
              </c:ext>
            </c:extLst>
          </c:dPt>
          <c:dPt>
            <c:idx val="3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CDA5-4E8E-BF1B-3E5DDE879A6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Предлагали</c:v>
                </c:pt>
                <c:pt idx="1">
                  <c:v>Не предлагали</c:v>
                </c:pt>
                <c:pt idx="2">
                  <c:v>У нас уже есть такая практика</c:v>
                </c:pt>
                <c:pt idx="3">
                  <c:v>Я ничего не знаю об этом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26.666666666666668</c:v>
                </c:pt>
                <c:pt idx="1">
                  <c:v>55.833333333333336</c:v>
                </c:pt>
                <c:pt idx="2">
                  <c:v>2.6666666666666665</c:v>
                </c:pt>
                <c:pt idx="3">
                  <c:v>14.833333333333334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DA5-4E8E-BF1B-3E5DDE879A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8.564814814814814E-2"/>
          <c:y val="0.14357956714118097"/>
          <c:w val="0.33418398221055701"/>
          <c:h val="0.73528216401136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5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8765201224846894"/>
          <c:y val="0.15137088451914787"/>
          <c:w val="0.37980223826188386"/>
          <c:h val="0.7364208569530243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Отношение</c:v>
                </c:pt>
              </c:strCache>
            </c:strRef>
          </c:tx>
          <c:spPr>
            <a:solidFill>
              <a:srgbClr val="00947A"/>
            </a:solidFill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00947A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497-4E6D-A649-B4D6EB0A250A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497-4E6D-A649-B4D6EB0A250A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497-4E6D-A649-B4D6EB0A250A}"/>
              </c:ext>
            </c:extLst>
          </c:dPt>
          <c:dPt>
            <c:idx val="3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6497-4E6D-A649-B4D6EB0A250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Предлагали</c:v>
                </c:pt>
                <c:pt idx="1">
                  <c:v>Не предлагали</c:v>
                </c:pt>
                <c:pt idx="2">
                  <c:v>У нас уже есть такая практика</c:v>
                </c:pt>
                <c:pt idx="3">
                  <c:v>Я ничего не знаю об этом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24.378109452736318</c:v>
                </c:pt>
                <c:pt idx="1">
                  <c:v>57.048092868988391</c:v>
                </c:pt>
                <c:pt idx="2">
                  <c:v>1.4925373134328359</c:v>
                </c:pt>
                <c:pt idx="3">
                  <c:v>17.081260364842453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497-4E6D-A649-B4D6EB0A25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8.564814814814814E-2"/>
          <c:y val="0.14357956714118097"/>
          <c:w val="0.33418398221055701"/>
          <c:h val="0.73528216401136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5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264339303716137"/>
          <c:y val="2.6657949344779563E-2"/>
          <c:w val="0.28135041987433324"/>
          <c:h val="0.8611335791755928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Отношение</c:v>
                </c:pt>
              </c:strCache>
            </c:strRef>
          </c:tx>
          <c:spPr>
            <a:solidFill>
              <a:srgbClr val="00947A"/>
            </a:solidFill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00947A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71D-4556-BDB0-8E2513B0C922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71D-4556-BDB0-8E2513B0C922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71D-4556-BDB0-8E2513B0C92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50</c:v>
                </c:pt>
                <c:pt idx="1">
                  <c:v>48.333333333333336</c:v>
                </c:pt>
                <c:pt idx="2">
                  <c:v>1.6666666666666667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71D-4556-BDB0-8E2513B0C9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8.9937200376223589E-2"/>
          <c:y val="0.18296245952518161"/>
          <c:w val="0.33418398221055701"/>
          <c:h val="0.538521690367962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5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2002539005324374E-3"/>
          <c:y val="1.6865098684530819E-2"/>
          <c:w val="0.7144006672134996"/>
          <c:h val="0.5999950706419606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Отношение</c:v>
                </c:pt>
              </c:strCache>
            </c:strRef>
          </c:tx>
          <c:spPr>
            <a:solidFill>
              <a:srgbClr val="00947A"/>
            </a:solidFill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00947A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CDD-4BD4-856D-6E820F5824D1}"/>
              </c:ext>
            </c:extLst>
          </c:dPt>
          <c:dPt>
            <c:idx val="1"/>
            <c:bubble3D val="0"/>
            <c:spPr>
              <a:solidFill>
                <a:srgbClr val="A1D8D1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CDD-4BD4-856D-6E820F5824D1}"/>
              </c:ext>
            </c:extLst>
          </c:dPt>
          <c:dPt>
            <c:idx val="2"/>
            <c:bubble3D val="0"/>
            <c:spPr>
              <a:solidFill>
                <a:srgbClr val="EF7348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CDD-4BD4-856D-6E820F5824D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Да, хорошо об этом знаю</c:v>
                </c:pt>
                <c:pt idx="1">
                  <c:v>Да, что-то слышал, но без подробностей</c:v>
                </c:pt>
                <c:pt idx="2">
                  <c:v>Нет, ничего не знаю об этом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55</c:v>
                </c:pt>
                <c:pt idx="1">
                  <c:v>41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CDD-4BD4-856D-6E820F5824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"/>
          <c:y val="0.72169027078606829"/>
          <c:w val="0.99758381471057966"/>
          <c:h val="0.276365979883350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5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51948037912803258"/>
          <c:y val="4.6716043135194875E-3"/>
          <c:w val="0.27539923100433805"/>
          <c:h val="0.8970915921573372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Отношение</c:v>
                </c:pt>
              </c:strCache>
            </c:strRef>
          </c:tx>
          <c:spPr>
            <a:solidFill>
              <a:srgbClr val="00947A"/>
            </a:solidFill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00947A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220-4421-BFB8-FF6CA52F154E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220-4421-BFB8-FF6CA52F154E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220-4421-BFB8-FF6CA52F154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23.548922056384743</c:v>
                </c:pt>
                <c:pt idx="1">
                  <c:v>74.295190713101164</c:v>
                </c:pt>
                <c:pt idx="2">
                  <c:v>2.1558872305140961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220-4421-BFB8-FF6CA52F15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8.7792658235970544E-2"/>
          <c:y val="0.2064504773089183"/>
          <c:w val="0.33418398221055701"/>
          <c:h val="0.479447334567918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5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8765201224846894"/>
          <c:y val="0.15137088451914787"/>
          <c:w val="0.37980223826188386"/>
          <c:h val="0.7364208569530243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Отношение</c:v>
                </c:pt>
              </c:strCache>
            </c:strRef>
          </c:tx>
          <c:spPr>
            <a:solidFill>
              <a:srgbClr val="00947A"/>
            </a:solidFill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00947A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D22-42EA-AA10-5BACD1FC8A04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D22-42EA-AA10-5BACD1FC8A04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D22-42EA-AA10-5BACD1FC8A0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6</c:v>
                </c:pt>
                <c:pt idx="1">
                  <c:v>56.666666666666664</c:v>
                </c:pt>
                <c:pt idx="2">
                  <c:v>37.333333333333336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D22-42EA-AA10-5BACD1FC8A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8.564814814814814E-2"/>
          <c:y val="0.14357956714118097"/>
          <c:w val="0.33418398221055701"/>
          <c:h val="0.479447334567918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5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8765201224846894"/>
          <c:y val="0.15137088451914787"/>
          <c:w val="0.37980223826188386"/>
          <c:h val="0.7364208569530243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Отношение</c:v>
                </c:pt>
              </c:strCache>
            </c:strRef>
          </c:tx>
          <c:spPr>
            <a:solidFill>
              <a:srgbClr val="00947A"/>
            </a:solidFill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00947A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3A1-412B-8C2D-01D256D681D5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3A1-412B-8C2D-01D256D681D5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3A1-412B-8C2D-01D256D681D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2.1558872305140961</c:v>
                </c:pt>
                <c:pt idx="1">
                  <c:v>67.164179104477611</c:v>
                </c:pt>
                <c:pt idx="2">
                  <c:v>30.679933665008292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3A1-412B-8C2D-01D256D681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8.564814814814814E-2"/>
          <c:y val="0.14357956714118097"/>
          <c:w val="0.33418398221055701"/>
          <c:h val="0.479447334567918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5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754408698417932"/>
          <c:y val="3.0674092270831375E-2"/>
          <c:w val="0.50114129431767762"/>
          <c:h val="0.938651815458337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ВУЗы</c:v>
                </c:pt>
              </c:strCache>
            </c:strRef>
          </c:tx>
          <c:spPr>
            <a:solidFill>
              <a:srgbClr val="F3D46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+mn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Лист1!$A$2:$A$14</c:f>
              <c:strCache>
                <c:ptCount val="13"/>
                <c:pt idx="0">
                  <c:v>Социальная помощь взрослым и детям: бездомным, инвалидам, сиротам, жертвам насилия</c:v>
                </c:pt>
                <c:pt idx="1">
                  <c:v>Экологическая деятельность: защита природы, уборка территории</c:v>
                </c:pt>
                <c:pt idx="2">
                  <c:v>Помощь животным (например, уход и забота, поиск хозяев)</c:v>
                </c:pt>
                <c:pt idx="3">
                  <c:v>Организация и проведение крупных всероссийских, региональных или городских мероприятий</c:v>
                </c:pt>
                <c:pt idx="4">
                  <c:v>Помощь при стихийных бедствиях и чрезвычайных ситуациях</c:v>
                </c:pt>
                <c:pt idx="5">
                  <c:v>Образовательная деятельность: просвещение, проведение лекций, обучающих семинаров</c:v>
                </c:pt>
                <c:pt idx="6">
                  <c:v>Поиск пропавших людей, содействие органам внутренних дел</c:v>
                </c:pt>
                <c:pt idx="7">
                  <c:v>Культурная деятельность: поддержка музеев, библиотек, сохранение культурного наследия</c:v>
                </c:pt>
                <c:pt idx="8">
                  <c:v>Деятельность в сфере патриотического воспитания и сохранения исторической памяти</c:v>
                </c:pt>
                <c:pt idx="9">
                  <c:v>Благоустройство дворов, парков и улиц (покраска скамеек и заборов, установка пандусов, высадка цветов)</c:v>
                </c:pt>
                <c:pt idx="10">
                  <c:v>Популяризация здорового образа жизни, содействие оказанию медицинской помощи, популяризация донорства крови</c:v>
                </c:pt>
                <c:pt idx="11">
                  <c:v>Помощь в рамках своей профессии (например, юридическая консультация, репетиторство, осуществление фото- и видеосъёмки)</c:v>
                </c:pt>
                <c:pt idx="12">
                  <c:v>Другое</c:v>
                </c:pt>
              </c:strCache>
            </c:strRef>
          </c:cat>
          <c:val>
            <c:numRef>
              <c:f>Лист1!$B$2:$B$14</c:f>
              <c:numCache>
                <c:formatCode>#,##0</c:formatCode>
                <c:ptCount val="13"/>
                <c:pt idx="0">
                  <c:v>77.108433734939766</c:v>
                </c:pt>
                <c:pt idx="1">
                  <c:v>45.783132530120483</c:v>
                </c:pt>
                <c:pt idx="2">
                  <c:v>30.80895008605852</c:v>
                </c:pt>
                <c:pt idx="3">
                  <c:v>23.235800344234079</c:v>
                </c:pt>
                <c:pt idx="4">
                  <c:v>22.719449225473323</c:v>
                </c:pt>
                <c:pt idx="5">
                  <c:v>19.793459552495698</c:v>
                </c:pt>
                <c:pt idx="6">
                  <c:v>18.9328743545611</c:v>
                </c:pt>
                <c:pt idx="7">
                  <c:v>17.72805507745267</c:v>
                </c:pt>
                <c:pt idx="8">
                  <c:v>11.703958691910499</c:v>
                </c:pt>
                <c:pt idx="9">
                  <c:v>9.9827882960413081</c:v>
                </c:pt>
                <c:pt idx="10">
                  <c:v>8.6058519793459549</c:v>
                </c:pt>
                <c:pt idx="11">
                  <c:v>2.5817555938037864</c:v>
                </c:pt>
                <c:pt idx="12">
                  <c:v>0.68846815834767638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DE-4726-94E1-358DF47DF1A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ССУЗы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+mn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Лист1!$A$2:$A$14</c:f>
              <c:strCache>
                <c:ptCount val="13"/>
                <c:pt idx="0">
                  <c:v>Социальная помощь взрослым и детям: бездомным, инвалидам, сиротам, жертвам насилия</c:v>
                </c:pt>
                <c:pt idx="1">
                  <c:v>Экологическая деятельность: защита природы, уборка территории</c:v>
                </c:pt>
                <c:pt idx="2">
                  <c:v>Помощь животным (например, уход и забота, поиск хозяев)</c:v>
                </c:pt>
                <c:pt idx="3">
                  <c:v>Организация и проведение крупных всероссийских, региональных или городских мероприятий</c:v>
                </c:pt>
                <c:pt idx="4">
                  <c:v>Помощь при стихийных бедствиях и чрезвычайных ситуациях</c:v>
                </c:pt>
                <c:pt idx="5">
                  <c:v>Образовательная деятельность: просвещение, проведение лекций, обучающих семинаров</c:v>
                </c:pt>
                <c:pt idx="6">
                  <c:v>Поиск пропавших людей, содействие органам внутренних дел</c:v>
                </c:pt>
                <c:pt idx="7">
                  <c:v>Культурная деятельность: поддержка музеев, библиотек, сохранение культурного наследия</c:v>
                </c:pt>
                <c:pt idx="8">
                  <c:v>Деятельность в сфере патриотического воспитания и сохранения исторической памяти</c:v>
                </c:pt>
                <c:pt idx="9">
                  <c:v>Благоустройство дворов, парков и улиц (покраска скамеек и заборов, установка пандусов, высадка цветов)</c:v>
                </c:pt>
                <c:pt idx="10">
                  <c:v>Популяризация здорового образа жизни, содействие оказанию медицинской помощи, популяризация донорства крови</c:v>
                </c:pt>
                <c:pt idx="11">
                  <c:v>Помощь в рамках своей профессии (например, юридическая консультация, репетиторство, осуществление фото- и видеосъёмки)</c:v>
                </c:pt>
                <c:pt idx="12">
                  <c:v>Другое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83</c:v>
                </c:pt>
                <c:pt idx="1">
                  <c:v>48</c:v>
                </c:pt>
                <c:pt idx="2">
                  <c:v>40</c:v>
                </c:pt>
                <c:pt idx="3">
                  <c:v>14</c:v>
                </c:pt>
                <c:pt idx="4">
                  <c:v>21</c:v>
                </c:pt>
                <c:pt idx="5">
                  <c:v>15</c:v>
                </c:pt>
                <c:pt idx="6">
                  <c:v>22</c:v>
                </c:pt>
                <c:pt idx="7">
                  <c:v>15</c:v>
                </c:pt>
                <c:pt idx="8">
                  <c:v>10</c:v>
                </c:pt>
                <c:pt idx="9">
                  <c:v>4</c:v>
                </c:pt>
                <c:pt idx="10">
                  <c:v>5</c:v>
                </c:pt>
                <c:pt idx="1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DE-4726-94E1-358DF47DF1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84746024"/>
        <c:axId val="484738968"/>
      </c:barChart>
      <c:catAx>
        <c:axId val="4847460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r">
              <a:lnSpc>
                <a:spcPct val="70000"/>
              </a:lnSpc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84738968"/>
        <c:crosses val="autoZero"/>
        <c:auto val="1"/>
        <c:lblAlgn val="ctr"/>
        <c:lblOffset val="100"/>
        <c:noMultiLvlLbl val="0"/>
      </c:catAx>
      <c:valAx>
        <c:axId val="484738968"/>
        <c:scaling>
          <c:orientation val="minMax"/>
        </c:scaling>
        <c:delete val="1"/>
        <c:axPos val="t"/>
        <c:numFmt formatCode="#,##0" sourceLinked="1"/>
        <c:majorTickMark val="none"/>
        <c:minorTickMark val="none"/>
        <c:tickLblPos val="nextTo"/>
        <c:crossAx val="484746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505083108529963"/>
          <c:y val="0.59212218169426378"/>
          <c:w val="7.1209854437363301E-2"/>
          <c:h val="0.17826763617584312"/>
        </c:manualLayout>
      </c:layout>
      <c:overlay val="0"/>
      <c:txPr>
        <a:bodyPr/>
        <a:lstStyle/>
        <a:p>
          <a:pPr>
            <a:defRPr sz="1200">
              <a:latin typeface="+mn-lt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409011373578431E-3"/>
          <c:y val="1.620157111304488E-2"/>
          <c:w val="0.48874157948320024"/>
          <c:h val="0.9837986227841879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Отношение</c:v>
                </c:pt>
              </c:strCache>
            </c:strRef>
          </c:tx>
          <c:spPr>
            <a:solidFill>
              <a:srgbClr val="00947A"/>
            </a:solidFill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00947A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7F6-42BB-BCFC-8335C42965AD}"/>
              </c:ext>
            </c:extLst>
          </c:dPt>
          <c:dPt>
            <c:idx val="1"/>
            <c:bubble3D val="0"/>
            <c:spPr>
              <a:solidFill>
                <a:srgbClr val="EF7348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7F6-42BB-BCFC-8335C42965A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7</c:v>
                </c:pt>
                <c:pt idx="1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7F6-42BB-BCFC-8335C42965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.4688309230077129"/>
          <c:y val="0.25844126877823681"/>
          <c:w val="0.4587123277318636"/>
          <c:h val="0.222604319254369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5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409011373578431E-3"/>
          <c:y val="1.620157111304488E-2"/>
          <c:w val="0.56199148755054262"/>
          <c:h val="0.8090675189537260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Отношение</c:v>
                </c:pt>
              </c:strCache>
            </c:strRef>
          </c:tx>
          <c:spPr>
            <a:solidFill>
              <a:srgbClr val="00947A"/>
            </a:solidFill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00947A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791-4A27-ABEF-6743E53029AB}"/>
              </c:ext>
            </c:extLst>
          </c:dPt>
          <c:dPt>
            <c:idx val="1"/>
            <c:bubble3D val="0"/>
            <c:spPr>
              <a:solidFill>
                <a:srgbClr val="EF7348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791-4A27-ABEF-6743E53029A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7</c:v>
                </c:pt>
                <c:pt idx="1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791-4A27-ABEF-6743E53029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.5243243243243243"/>
          <c:y val="0.3225943325075068"/>
          <c:w val="0.4587123277318636"/>
          <c:h val="0.160585826819504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5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409011373578431E-3"/>
          <c:y val="1.620157111304488E-2"/>
          <c:w val="0.48789504904556308"/>
          <c:h val="0.7933394968694845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Отношение</c:v>
                </c:pt>
              </c:strCache>
            </c:strRef>
          </c:tx>
          <c:spPr>
            <a:solidFill>
              <a:srgbClr val="00947A"/>
            </a:solidFill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00947A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CE2-42DE-ADB9-9A025E584E90}"/>
              </c:ext>
            </c:extLst>
          </c:dPt>
          <c:dPt>
            <c:idx val="1"/>
            <c:bubble3D val="0"/>
            <c:spPr>
              <a:solidFill>
                <a:srgbClr val="EF7348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CE2-42DE-ADB9-9A025E584E9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8</c:v>
                </c:pt>
                <c:pt idx="1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CE2-42DE-ADB9-9A025E584E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.53318026538132057"/>
          <c:y val="0.295810894393438"/>
          <c:w val="0.4587123277318636"/>
          <c:h val="0.222604319254369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5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409011373578431E-3"/>
          <c:y val="1.620157111304488E-2"/>
          <c:w val="0.51052991532730729"/>
          <c:h val="0.7363578552817631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Отношение</c:v>
                </c:pt>
              </c:strCache>
            </c:strRef>
          </c:tx>
          <c:spPr>
            <a:solidFill>
              <a:srgbClr val="00947A"/>
            </a:solidFill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00947A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A19-47E6-956A-DAF4F59818C3}"/>
              </c:ext>
            </c:extLst>
          </c:dPt>
          <c:dPt>
            <c:idx val="1"/>
            <c:bubble3D val="0"/>
            <c:spPr>
              <a:solidFill>
                <a:srgbClr val="EF7348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A19-47E6-956A-DAF4F59818C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14</c:v>
                </c:pt>
                <c:pt idx="1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A19-47E6-956A-DAF4F59818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.5243243243243243"/>
          <c:y val="0.28124874525366766"/>
          <c:w val="0.4587123277318636"/>
          <c:h val="0.222604319254369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5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ВУЗы</c:v>
                </c:pt>
              </c:strCache>
            </c:strRef>
          </c:tx>
          <c:spPr>
            <a:solidFill>
              <a:srgbClr val="F3D46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Проведение/ видеосъемка мероприятий/ культура/ спорт</c:v>
                </c:pt>
                <c:pt idx="1">
                  <c:v>Все сферы волонтерской деятельности</c:v>
                </c:pt>
                <c:pt idx="2">
                  <c:v>Бездомные животные</c:v>
                </c:pt>
                <c:pt idx="3">
                  <c:v>Навигация / помощь приезжим с перемещениями</c:v>
                </c:pt>
                <c:pt idx="4">
                  <c:v>Дети-сироты</c:v>
                </c:pt>
                <c:pt idx="5">
                  <c:v>Помощь инвалидам</c:v>
                </c:pt>
                <c:pt idx="6">
                  <c:v>Помощь иностранным студентам</c:v>
                </c:pt>
                <c:pt idx="7">
                  <c:v>Защита/ уборка окружающей среды</c:v>
                </c:pt>
                <c:pt idx="8">
                  <c:v>Патриотическое воспитание</c:v>
                </c:pt>
                <c:pt idx="9">
                  <c:v>Социальная помощь</c:v>
                </c:pt>
                <c:pt idx="10">
                  <c:v>Благотворительность</c:v>
                </c:pt>
                <c:pt idx="11">
                  <c:v>Благоустройство/ трудовые отряды</c:v>
                </c:pt>
                <c:pt idx="12">
                  <c:v>Помощь больным людям/ детям</c:v>
                </c:pt>
                <c:pt idx="13">
                  <c:v>Помощь пенсионерам/ ветеранам</c:v>
                </c:pt>
                <c:pt idx="14">
                  <c:v>Лекции в школах</c:v>
                </c:pt>
                <c:pt idx="15">
                  <c:v>Поиск людей</c:v>
                </c:pt>
                <c:pt idx="16">
                  <c:v>Волонтеры-медики</c:v>
                </c:pt>
                <c:pt idx="17">
                  <c:v>Другое</c:v>
                </c:pt>
                <c:pt idx="18">
                  <c:v>Затрудняюсь ответить</c:v>
                </c:pt>
              </c:strCache>
            </c:strRef>
          </c:cat>
          <c:val>
            <c:numRef>
              <c:f>Лист1!$B$2:$B$20</c:f>
              <c:numCache>
                <c:formatCode>#,##0</c:formatCode>
                <c:ptCount val="19"/>
                <c:pt idx="0">
                  <c:v>35.294117647058826</c:v>
                </c:pt>
                <c:pt idx="1">
                  <c:v>10.294117647058824</c:v>
                </c:pt>
                <c:pt idx="2">
                  <c:v>8.8235294117647065</c:v>
                </c:pt>
                <c:pt idx="3">
                  <c:v>7.3529411764705879</c:v>
                </c:pt>
                <c:pt idx="4">
                  <c:v>5.882352941176471</c:v>
                </c:pt>
                <c:pt idx="5">
                  <c:v>4.4117647058823533</c:v>
                </c:pt>
                <c:pt idx="6">
                  <c:v>4.4117647058823533</c:v>
                </c:pt>
                <c:pt idx="7">
                  <c:v>2.9411764705882355</c:v>
                </c:pt>
                <c:pt idx="8">
                  <c:v>2.9411764705882355</c:v>
                </c:pt>
                <c:pt idx="9">
                  <c:v>2.9411764705882355</c:v>
                </c:pt>
                <c:pt idx="10">
                  <c:v>1.4705882352941178</c:v>
                </c:pt>
                <c:pt idx="11">
                  <c:v>1.4705882352941178</c:v>
                </c:pt>
                <c:pt idx="12">
                  <c:v>1.4705882352941178</c:v>
                </c:pt>
                <c:pt idx="13">
                  <c:v>1.4705882352941178</c:v>
                </c:pt>
                <c:pt idx="14">
                  <c:v>1.4705882352941178</c:v>
                </c:pt>
                <c:pt idx="17">
                  <c:v>5.882352941176471</c:v>
                </c:pt>
                <c:pt idx="18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6B-4209-B6C9-84B1C575F67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ССУЗы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Лист1!$A$2:$A$20</c:f>
              <c:strCache>
                <c:ptCount val="19"/>
                <c:pt idx="0">
                  <c:v>Проведение/ видеосъемка мероприятий/ культура/ спорт</c:v>
                </c:pt>
                <c:pt idx="1">
                  <c:v>Все сферы волонтерской деятельности</c:v>
                </c:pt>
                <c:pt idx="2">
                  <c:v>Бездомные животные</c:v>
                </c:pt>
                <c:pt idx="3">
                  <c:v>Навигация / помощь приезжим с перемещениями</c:v>
                </c:pt>
                <c:pt idx="4">
                  <c:v>Дети-сироты</c:v>
                </c:pt>
                <c:pt idx="5">
                  <c:v>Помощь инвалидам</c:v>
                </c:pt>
                <c:pt idx="6">
                  <c:v>Помощь иностранным студентам</c:v>
                </c:pt>
                <c:pt idx="7">
                  <c:v>Защита/ уборка окружающей среды</c:v>
                </c:pt>
                <c:pt idx="8">
                  <c:v>Патриотическое воспитание</c:v>
                </c:pt>
                <c:pt idx="9">
                  <c:v>Социальная помощь</c:v>
                </c:pt>
                <c:pt idx="10">
                  <c:v>Благотворительность</c:v>
                </c:pt>
                <c:pt idx="11">
                  <c:v>Благоустройство/ трудовые отряды</c:v>
                </c:pt>
                <c:pt idx="12">
                  <c:v>Помощь больным людям/ детям</c:v>
                </c:pt>
                <c:pt idx="13">
                  <c:v>Помощь пенсионерам/ ветеранам</c:v>
                </c:pt>
                <c:pt idx="14">
                  <c:v>Лекции в школах</c:v>
                </c:pt>
                <c:pt idx="15">
                  <c:v>Поиск людей</c:v>
                </c:pt>
                <c:pt idx="16">
                  <c:v>Волонтеры-медики</c:v>
                </c:pt>
                <c:pt idx="17">
                  <c:v>Другое</c:v>
                </c:pt>
                <c:pt idx="18">
                  <c:v>Затрудняюсь ответить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0">
                  <c:v>18</c:v>
                </c:pt>
                <c:pt idx="1">
                  <c:v>4</c:v>
                </c:pt>
                <c:pt idx="2">
                  <c:v>2</c:v>
                </c:pt>
                <c:pt idx="4">
                  <c:v>12</c:v>
                </c:pt>
                <c:pt idx="5">
                  <c:v>4</c:v>
                </c:pt>
                <c:pt idx="6">
                  <c:v>2</c:v>
                </c:pt>
                <c:pt idx="7">
                  <c:v>10</c:v>
                </c:pt>
                <c:pt idx="8">
                  <c:v>2</c:v>
                </c:pt>
                <c:pt idx="9">
                  <c:v>8</c:v>
                </c:pt>
                <c:pt idx="11">
                  <c:v>4</c:v>
                </c:pt>
                <c:pt idx="12">
                  <c:v>4</c:v>
                </c:pt>
                <c:pt idx="13">
                  <c:v>10</c:v>
                </c:pt>
                <c:pt idx="14">
                  <c:v>2</c:v>
                </c:pt>
                <c:pt idx="15">
                  <c:v>4</c:v>
                </c:pt>
                <c:pt idx="16">
                  <c:v>4</c:v>
                </c:pt>
                <c:pt idx="17">
                  <c:v>6</c:v>
                </c:pt>
                <c:pt idx="18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6B-4209-B6C9-84B1C575F6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45616216"/>
        <c:axId val="245623272"/>
      </c:barChart>
      <c:catAx>
        <c:axId val="2456162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r">
              <a:lnSpc>
                <a:spcPct val="70000"/>
              </a:lnSpc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45623272"/>
        <c:crosses val="autoZero"/>
        <c:auto val="1"/>
        <c:lblAlgn val="ctr"/>
        <c:lblOffset val="100"/>
        <c:noMultiLvlLbl val="0"/>
      </c:catAx>
      <c:valAx>
        <c:axId val="245623272"/>
        <c:scaling>
          <c:orientation val="minMax"/>
        </c:scaling>
        <c:delete val="1"/>
        <c:axPos val="t"/>
        <c:numFmt formatCode="#,##0" sourceLinked="1"/>
        <c:majorTickMark val="none"/>
        <c:minorTickMark val="none"/>
        <c:tickLblPos val="nextTo"/>
        <c:crossAx val="245616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636925507827614"/>
          <c:y val="0.42732181722481238"/>
          <c:w val="0.10917564232144442"/>
          <c:h val="0.18416440859368971"/>
        </c:manualLayout>
      </c:layout>
      <c:overlay val="0"/>
      <c:txPr>
        <a:bodyPr/>
        <a:lstStyle/>
        <a:p>
          <a:pPr>
            <a:defRPr>
              <a:latin typeface="+mn-lt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ВУЗы</c:v>
                </c:pt>
              </c:strCache>
            </c:strRef>
          </c:tx>
          <c:spPr>
            <a:solidFill>
              <a:srgbClr val="F3D46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Выдает почетные грамоты, награды от учебного заведения</c:v>
                </c:pt>
                <c:pt idx="1">
                  <c:v>Предоставляет возможность получать повышенную стипендию</c:v>
                </c:pt>
                <c:pt idx="2">
                  <c:v>Предоставляет свободные дни для отдыха / освобождает от занятий</c:v>
                </c:pt>
                <c:pt idx="3">
                  <c:v>Пишет о волонтерах в газете учебного заведения</c:v>
                </c:pt>
                <c:pt idx="4">
                  <c:v>Размещает фотографию на доске почета / на сайте учебного заведения</c:v>
                </c:pt>
                <c:pt idx="5">
                  <c:v>Предоставляет возможность перевода на бюджетную форму обучения</c:v>
                </c:pt>
                <c:pt idx="6">
                  <c:v>Никак не поощряет</c:v>
                </c:pt>
              </c:strCache>
            </c:strRef>
          </c:cat>
          <c:val>
            <c:numRef>
              <c:f>Лист1!$B$2:$B$8</c:f>
              <c:numCache>
                <c:formatCode>#,##0</c:formatCode>
                <c:ptCount val="7"/>
                <c:pt idx="0">
                  <c:v>37.931034482758619</c:v>
                </c:pt>
                <c:pt idx="1">
                  <c:v>24.137931034482758</c:v>
                </c:pt>
                <c:pt idx="2">
                  <c:v>20.689655172413794</c:v>
                </c:pt>
                <c:pt idx="3">
                  <c:v>17.241379310344829</c:v>
                </c:pt>
                <c:pt idx="4">
                  <c:v>6.8965517241379306</c:v>
                </c:pt>
                <c:pt idx="5">
                  <c:v>6.8965517241379306</c:v>
                </c:pt>
                <c:pt idx="6">
                  <c:v>41.379310344827587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FB-4149-80DA-20D43DAB21B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ССУЗы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latin typeface="+mn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Лист1!$A$2:$A$8</c:f>
              <c:strCache>
                <c:ptCount val="7"/>
                <c:pt idx="0">
                  <c:v>Выдает почетные грамоты, награды от учебного заведения</c:v>
                </c:pt>
                <c:pt idx="1">
                  <c:v>Предоставляет возможность получать повышенную стипендию</c:v>
                </c:pt>
                <c:pt idx="2">
                  <c:v>Предоставляет свободные дни для отдыха / освобождает от занятий</c:v>
                </c:pt>
                <c:pt idx="3">
                  <c:v>Пишет о волонтерах в газете учебного заведения</c:v>
                </c:pt>
                <c:pt idx="4">
                  <c:v>Размещает фотографию на доске почета / на сайте учебного заведения</c:v>
                </c:pt>
                <c:pt idx="5">
                  <c:v>Предоставляет возможность перевода на бюджетную форму обучения</c:v>
                </c:pt>
                <c:pt idx="6">
                  <c:v>Никак не поощряет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36</c:v>
                </c:pt>
                <c:pt idx="1">
                  <c:v>18</c:v>
                </c:pt>
                <c:pt idx="2">
                  <c:v>14</c:v>
                </c:pt>
                <c:pt idx="3">
                  <c:v>14</c:v>
                </c:pt>
                <c:pt idx="4">
                  <c:v>23</c:v>
                </c:pt>
                <c:pt idx="5">
                  <c:v>5</c:v>
                </c:pt>
                <c:pt idx="6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FB-4149-80DA-20D43DAB21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45623664"/>
        <c:axId val="245615432"/>
      </c:barChart>
      <c:catAx>
        <c:axId val="2456236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r">
              <a:lnSpc>
                <a:spcPct val="70000"/>
              </a:lnSpc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45615432"/>
        <c:crosses val="autoZero"/>
        <c:auto val="1"/>
        <c:lblAlgn val="ctr"/>
        <c:lblOffset val="100"/>
        <c:noMultiLvlLbl val="0"/>
      </c:catAx>
      <c:valAx>
        <c:axId val="245615432"/>
        <c:scaling>
          <c:orientation val="minMax"/>
        </c:scaling>
        <c:delete val="1"/>
        <c:axPos val="t"/>
        <c:numFmt formatCode="#,##0" sourceLinked="1"/>
        <c:majorTickMark val="none"/>
        <c:minorTickMark val="none"/>
        <c:tickLblPos val="nextTo"/>
        <c:crossAx val="245623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4999419531251763"/>
          <c:y val="0.45111046774231539"/>
          <c:w val="0.10706238855563596"/>
          <c:h val="0.15072129909916557"/>
        </c:manualLayout>
      </c:layout>
      <c:overlay val="0"/>
      <c:txPr>
        <a:bodyPr/>
        <a:lstStyle/>
        <a:p>
          <a:pPr>
            <a:defRPr sz="1200">
              <a:latin typeface="+mn-lt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258BA-0BEF-4350-9F06-D11862B8737C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F0E59-7372-4EAF-9031-765A32BBBB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959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70040-72E4-40B6-953D-3C242C0A9A4F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6F69B-9B9F-423A-8902-35A157FC5B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28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6F69B-9B9F-423A-8902-35A157FC5BD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472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581" b="32150"/>
          <a:stretch/>
        </p:blipFill>
        <p:spPr>
          <a:xfrm>
            <a:off x="7777755" y="2205353"/>
            <a:ext cx="4414246" cy="4653136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407368" y="5661248"/>
            <a:ext cx="7048549" cy="665643"/>
          </a:xfrm>
        </p:spPr>
        <p:txBody>
          <a:bodyPr>
            <a:normAutofit/>
          </a:bodyPr>
          <a:lstStyle>
            <a:lvl1pPr marL="0" indent="0" algn="l">
              <a:buNone/>
              <a:defRPr sz="1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Москва, 2019</a:t>
            </a:r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 hasCustomPrompt="1"/>
          </p:nvPr>
        </p:nvSpPr>
        <p:spPr>
          <a:xfrm>
            <a:off x="1055440" y="2780928"/>
            <a:ext cx="9715568" cy="71438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021" y="469449"/>
            <a:ext cx="2465615" cy="203713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след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77" y="2786058"/>
            <a:ext cx="6572296" cy="1285884"/>
          </a:xfrm>
        </p:spPr>
        <p:txBody>
          <a:bodyPr>
            <a:normAutofit/>
          </a:bodyPr>
          <a:lstStyle>
            <a:lvl1pPr algn="ctr">
              <a:defRPr sz="16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cxnSp>
        <p:nvCxnSpPr>
          <p:cNvPr id="6" name="AutoShape 3"/>
          <p:cNvCxnSpPr>
            <a:cxnSpLocks noChangeShapeType="1"/>
          </p:cNvCxnSpPr>
          <p:nvPr/>
        </p:nvCxnSpPr>
        <p:spPr bwMode="auto">
          <a:xfrm>
            <a:off x="-43" y="812428"/>
            <a:ext cx="10572781" cy="1588"/>
          </a:xfrm>
          <a:prstGeom prst="straightConnector1">
            <a:avLst/>
          </a:prstGeom>
          <a:noFill/>
          <a:ln w="25400">
            <a:solidFill>
              <a:srgbClr val="008F7D"/>
            </a:solidFill>
            <a:round/>
            <a:headEnd/>
            <a:tailEnd/>
          </a:ln>
        </p:spPr>
      </p:cxnSp>
      <p:sp>
        <p:nvSpPr>
          <p:cNvPr id="8" name="Номер слайда 5"/>
          <p:cNvSpPr txBox="1">
            <a:spLocks/>
          </p:cNvSpPr>
          <p:nvPr/>
        </p:nvSpPr>
        <p:spPr>
          <a:xfrm>
            <a:off x="11563384" y="6492876"/>
            <a:ext cx="628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rgbClr val="00927B"/>
                </a:solidFill>
                <a:latin typeface="Franklin Gothic Book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76DC2E-23F2-41A3-9143-8B330326C675}" type="slidenum">
              <a:rPr kumimoji="0" lang="ru-RU" sz="1600" b="1" i="0" u="none" strike="noStrike" kern="1200" cap="none" spc="0" normalizeH="0" baseline="0" noProof="0" smtClean="0">
                <a:ln>
                  <a:noFill/>
                </a:ln>
                <a:solidFill>
                  <a:srgbClr val="00927B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927B"/>
              </a:solidFill>
              <a:effectLst/>
              <a:uLnTx/>
              <a:uFillTx/>
              <a:latin typeface="Franklin Gothic Book" pitchFamily="34" charset="0"/>
              <a:ea typeface="+mn-ea"/>
              <a:cs typeface="+mn-cs"/>
            </a:endParaRPr>
          </a:p>
        </p:txBody>
      </p:sp>
      <p:cxnSp>
        <p:nvCxnSpPr>
          <p:cNvPr id="11" name="AutoShape 3"/>
          <p:cNvCxnSpPr>
            <a:cxnSpLocks noChangeShapeType="1"/>
          </p:cNvCxnSpPr>
          <p:nvPr userDrawn="1"/>
        </p:nvCxnSpPr>
        <p:spPr bwMode="auto">
          <a:xfrm>
            <a:off x="-43" y="812428"/>
            <a:ext cx="10572781" cy="1588"/>
          </a:xfrm>
          <a:prstGeom prst="straightConnector1">
            <a:avLst/>
          </a:prstGeom>
          <a:noFill/>
          <a:ln w="25400">
            <a:solidFill>
              <a:srgbClr val="008F7D"/>
            </a:solidFill>
            <a:round/>
            <a:headEnd/>
            <a:tailEnd/>
          </a:ln>
        </p:spPr>
      </p:cxnSp>
      <p:sp>
        <p:nvSpPr>
          <p:cNvPr id="13" name="Номер слайда 5"/>
          <p:cNvSpPr txBox="1">
            <a:spLocks/>
          </p:cNvSpPr>
          <p:nvPr userDrawn="1"/>
        </p:nvSpPr>
        <p:spPr>
          <a:xfrm>
            <a:off x="11563384" y="6492876"/>
            <a:ext cx="628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rgbClr val="00927B"/>
                </a:solidFill>
                <a:latin typeface="Franklin Gothic Book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76DC2E-23F2-41A3-9143-8B330326C675}" type="slidenum">
              <a:rPr kumimoji="0" lang="ru-RU" sz="1600" b="1" i="0" u="none" strike="noStrike" kern="1200" cap="none" spc="0" normalizeH="0" baseline="0" noProof="0" smtClean="0">
                <a:ln>
                  <a:noFill/>
                </a:ln>
                <a:solidFill>
                  <a:srgbClr val="00927B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927B"/>
              </a:solidFill>
              <a:effectLst/>
              <a:uLnTx/>
              <a:uFillTx/>
              <a:latin typeface="Franklin Gothic Book" pitchFamily="34" charset="0"/>
              <a:ea typeface="+mn-ea"/>
              <a:cs typeface="+mn-cs"/>
            </a:endParaRPr>
          </a:p>
        </p:txBody>
      </p:sp>
      <p:sp>
        <p:nvSpPr>
          <p:cNvPr id="17" name="Содержимое 2"/>
          <p:cNvSpPr>
            <a:spLocks noGrp="1"/>
          </p:cNvSpPr>
          <p:nvPr>
            <p:ph idx="1"/>
          </p:nvPr>
        </p:nvSpPr>
        <p:spPr>
          <a:xfrm>
            <a:off x="380960" y="928670"/>
            <a:ext cx="10382323" cy="5643602"/>
          </a:xfrm>
        </p:spPr>
        <p:txBody>
          <a:bodyPr>
            <a:normAutofit/>
          </a:bodyPr>
          <a:lstStyle>
            <a:lvl1pPr marL="0" indent="0" algn="just">
              <a:buNone/>
              <a:defRPr sz="1200" b="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5"/>
          <p:cNvSpPr txBox="1">
            <a:spLocks/>
          </p:cNvSpPr>
          <p:nvPr/>
        </p:nvSpPr>
        <p:spPr>
          <a:xfrm>
            <a:off x="11563427" y="6492900"/>
            <a:ext cx="628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rgbClr val="00927B"/>
                </a:solidFill>
                <a:latin typeface="Franklin Gothic Book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76DC2E-23F2-41A3-9143-8B330326C675}" type="slidenum">
              <a:rPr kumimoji="0" lang="ru-RU" sz="1600" b="1" i="0" u="none" strike="noStrike" kern="1200" cap="none" spc="0" normalizeH="0" baseline="0" noProof="0" smtClean="0">
                <a:ln>
                  <a:noFill/>
                </a:ln>
                <a:solidFill>
                  <a:srgbClr val="00927B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927B"/>
              </a:solidFill>
              <a:effectLst/>
              <a:uLnTx/>
              <a:uFillTx/>
              <a:latin typeface="Franklin Gothic Book" pitchFamily="34" charset="0"/>
              <a:ea typeface="+mn-ea"/>
              <a:cs typeface="+mn-cs"/>
            </a:endParaRPr>
          </a:p>
        </p:txBody>
      </p:sp>
      <p:cxnSp>
        <p:nvCxnSpPr>
          <p:cNvPr id="10" name="AutoShape 3"/>
          <p:cNvCxnSpPr>
            <a:cxnSpLocks noChangeShapeType="1"/>
          </p:cNvCxnSpPr>
          <p:nvPr/>
        </p:nvCxnSpPr>
        <p:spPr bwMode="auto">
          <a:xfrm>
            <a:off x="-43" y="812428"/>
            <a:ext cx="10572781" cy="1588"/>
          </a:xfrm>
          <a:prstGeom prst="straightConnector1">
            <a:avLst/>
          </a:prstGeom>
          <a:noFill/>
          <a:ln w="25400">
            <a:solidFill>
              <a:srgbClr val="008F7D"/>
            </a:solidFill>
            <a:round/>
            <a:headEnd/>
            <a:tailEnd/>
          </a:ln>
        </p:spPr>
      </p:cxnSp>
      <p:sp>
        <p:nvSpPr>
          <p:cNvPr id="1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80960" y="2071678"/>
            <a:ext cx="10382323" cy="207170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dirty="0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tabLst/>
              <a:defRPr sz="1200" b="0"/>
            </a:lvl1pPr>
            <a:lvl2pPr>
              <a:defRPr sz="1200" b="0"/>
            </a:lvl2pPr>
            <a:lvl3pPr>
              <a:defRPr sz="1200" b="0"/>
            </a:lvl3pPr>
            <a:lvl4pPr>
              <a:defRPr sz="1200" b="0"/>
            </a:lvl4pPr>
            <a:lvl5pPr>
              <a:defRPr sz="1200" b="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cxnSp>
        <p:nvCxnSpPr>
          <p:cNvPr id="8" name="AutoShape 3"/>
          <p:cNvCxnSpPr>
            <a:cxnSpLocks noChangeShapeType="1"/>
          </p:cNvCxnSpPr>
          <p:nvPr/>
        </p:nvCxnSpPr>
        <p:spPr bwMode="auto">
          <a:xfrm>
            <a:off x="-43" y="812428"/>
            <a:ext cx="10572781" cy="1588"/>
          </a:xfrm>
          <a:prstGeom prst="straightConnector1">
            <a:avLst/>
          </a:prstGeom>
          <a:noFill/>
          <a:ln w="25400">
            <a:solidFill>
              <a:srgbClr val="008F7D"/>
            </a:solidFill>
            <a:round/>
            <a:headEnd/>
            <a:tailEnd/>
          </a:ln>
        </p:spPr>
      </p:cxnSp>
      <p:sp>
        <p:nvSpPr>
          <p:cNvPr id="12" name="Номер слайда 5"/>
          <p:cNvSpPr txBox="1">
            <a:spLocks/>
          </p:cNvSpPr>
          <p:nvPr/>
        </p:nvSpPr>
        <p:spPr>
          <a:xfrm>
            <a:off x="11563384" y="6492876"/>
            <a:ext cx="628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rgbClr val="00927B"/>
                </a:solidFill>
                <a:latin typeface="Franklin Gothic Book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76DC2E-23F2-41A3-9143-8B330326C675}" type="slidenum">
              <a:rPr kumimoji="0" lang="ru-RU" sz="1600" b="1" i="0" u="none" strike="noStrike" kern="1200" cap="none" spc="0" normalizeH="0" baseline="0" noProof="0" smtClean="0">
                <a:ln>
                  <a:noFill/>
                </a:ln>
                <a:solidFill>
                  <a:srgbClr val="00927B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927B"/>
              </a:solidFill>
              <a:effectLst/>
              <a:uLnTx/>
              <a:uFillTx/>
              <a:latin typeface="Franklin Gothic Book" pitchFamily="34" charset="0"/>
              <a:ea typeface="+mn-ea"/>
              <a:cs typeface="+mn-cs"/>
            </a:endParaRPr>
          </a:p>
        </p:txBody>
      </p:sp>
      <p:cxnSp>
        <p:nvCxnSpPr>
          <p:cNvPr id="13" name="AutoShape 3"/>
          <p:cNvCxnSpPr>
            <a:cxnSpLocks noChangeShapeType="1"/>
          </p:cNvCxnSpPr>
          <p:nvPr userDrawn="1"/>
        </p:nvCxnSpPr>
        <p:spPr bwMode="auto">
          <a:xfrm>
            <a:off x="-43" y="812428"/>
            <a:ext cx="10572781" cy="1588"/>
          </a:xfrm>
          <a:prstGeom prst="straightConnector1">
            <a:avLst/>
          </a:prstGeom>
          <a:noFill/>
          <a:ln w="25400">
            <a:solidFill>
              <a:srgbClr val="008F7D"/>
            </a:solidFill>
            <a:round/>
            <a:headEnd/>
            <a:tailEnd/>
          </a:ln>
        </p:spPr>
      </p:cxnSp>
      <p:sp>
        <p:nvSpPr>
          <p:cNvPr id="17" name="Номер слайда 5"/>
          <p:cNvSpPr txBox="1">
            <a:spLocks/>
          </p:cNvSpPr>
          <p:nvPr userDrawn="1"/>
        </p:nvSpPr>
        <p:spPr>
          <a:xfrm>
            <a:off x="11563384" y="6492876"/>
            <a:ext cx="628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rgbClr val="00927B"/>
                </a:solidFill>
                <a:latin typeface="Franklin Gothic Book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76DC2E-23F2-41A3-9143-8B330326C675}" type="slidenum">
              <a:rPr kumimoji="0" lang="ru-RU" sz="1600" b="1" i="0" u="none" strike="noStrike" kern="1200" cap="none" spc="0" normalizeH="0" baseline="0" noProof="0" smtClean="0">
                <a:ln>
                  <a:noFill/>
                </a:ln>
                <a:solidFill>
                  <a:srgbClr val="00927B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927B"/>
              </a:solidFill>
              <a:effectLst/>
              <a:uLnTx/>
              <a:uFillTx/>
              <a:latin typeface="Franklin Gothic Boo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0960" y="1412776"/>
            <a:ext cx="5384800" cy="4525963"/>
          </a:xfrm>
        </p:spPr>
        <p:txBody>
          <a:bodyPr/>
          <a:lstStyle>
            <a:lvl1pPr marL="0" indent="0">
              <a:buNone/>
              <a:defRPr sz="1200" b="0"/>
            </a:lvl1pPr>
            <a:lvl2pPr>
              <a:defRPr sz="1200" b="0"/>
            </a:lvl2pPr>
            <a:lvl3pPr>
              <a:defRPr sz="1200" b="0"/>
            </a:lvl3pPr>
            <a:lvl4pPr>
              <a:defRPr sz="1200" b="0"/>
            </a:lvl4pPr>
            <a:lvl5pPr>
              <a:defRPr sz="12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74469" y="1412775"/>
            <a:ext cx="5384800" cy="4525963"/>
          </a:xfrm>
        </p:spPr>
        <p:txBody>
          <a:bodyPr>
            <a:normAutofit/>
          </a:bodyPr>
          <a:lstStyle>
            <a:lvl1pPr marL="0" indent="0">
              <a:buNone/>
              <a:defRPr sz="1200" b="0"/>
            </a:lvl1pPr>
            <a:lvl2pPr>
              <a:defRPr sz="1200" b="0"/>
            </a:lvl2pPr>
            <a:lvl3pPr>
              <a:defRPr sz="1200" b="0"/>
            </a:lvl3pPr>
            <a:lvl4pPr>
              <a:defRPr sz="1200" b="0"/>
            </a:lvl4pPr>
            <a:lvl5pPr>
              <a:defRPr sz="12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8" name="Номер слайда 5"/>
          <p:cNvSpPr txBox="1">
            <a:spLocks/>
          </p:cNvSpPr>
          <p:nvPr/>
        </p:nvSpPr>
        <p:spPr>
          <a:xfrm>
            <a:off x="11563384" y="6492876"/>
            <a:ext cx="628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rgbClr val="00927B"/>
                </a:solidFill>
                <a:latin typeface="Franklin Gothic Book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76DC2E-23F2-41A3-9143-8B330326C675}" type="slidenum">
              <a:rPr kumimoji="0" lang="ru-RU" sz="1600" b="1" i="0" u="none" strike="noStrike" kern="1200" cap="none" spc="0" normalizeH="0" baseline="0" noProof="0" smtClean="0">
                <a:ln>
                  <a:noFill/>
                </a:ln>
                <a:solidFill>
                  <a:srgbClr val="00927B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927B"/>
              </a:solidFill>
              <a:effectLst/>
              <a:uLnTx/>
              <a:uFillTx/>
              <a:latin typeface="Franklin Gothic Book" pitchFamily="34" charset="0"/>
              <a:ea typeface="+mn-ea"/>
              <a:cs typeface="+mn-cs"/>
            </a:endParaRPr>
          </a:p>
        </p:txBody>
      </p:sp>
      <p:cxnSp>
        <p:nvCxnSpPr>
          <p:cNvPr id="11" name="AutoShape 3"/>
          <p:cNvCxnSpPr>
            <a:cxnSpLocks noChangeShapeType="1"/>
          </p:cNvCxnSpPr>
          <p:nvPr/>
        </p:nvCxnSpPr>
        <p:spPr bwMode="auto">
          <a:xfrm>
            <a:off x="-43" y="812428"/>
            <a:ext cx="10572781" cy="1588"/>
          </a:xfrm>
          <a:prstGeom prst="straightConnector1">
            <a:avLst/>
          </a:prstGeom>
          <a:noFill/>
          <a:ln w="25400">
            <a:solidFill>
              <a:srgbClr val="008F7D"/>
            </a:solidFill>
            <a:round/>
            <a:headEnd/>
            <a:tailEnd/>
          </a:ln>
        </p:spPr>
      </p:cxnSp>
      <p:sp>
        <p:nvSpPr>
          <p:cNvPr id="13" name="Номер слайда 5"/>
          <p:cNvSpPr txBox="1">
            <a:spLocks/>
          </p:cNvSpPr>
          <p:nvPr userDrawn="1"/>
        </p:nvSpPr>
        <p:spPr>
          <a:xfrm>
            <a:off x="11563384" y="6492876"/>
            <a:ext cx="628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rgbClr val="00927B"/>
                </a:solidFill>
                <a:latin typeface="Franklin Gothic Book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76DC2E-23F2-41A3-9143-8B330326C675}" type="slidenum">
              <a:rPr kumimoji="0" lang="ru-RU" sz="1600" b="1" i="0" u="none" strike="noStrike" kern="1200" cap="none" spc="0" normalizeH="0" baseline="0" noProof="0" smtClean="0">
                <a:ln>
                  <a:noFill/>
                </a:ln>
                <a:solidFill>
                  <a:srgbClr val="00927B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927B"/>
              </a:solidFill>
              <a:effectLst/>
              <a:uLnTx/>
              <a:uFillTx/>
              <a:latin typeface="Franklin Gothic Book" pitchFamily="34" charset="0"/>
              <a:ea typeface="+mn-ea"/>
              <a:cs typeface="+mn-cs"/>
            </a:endParaRPr>
          </a:p>
        </p:txBody>
      </p:sp>
      <p:cxnSp>
        <p:nvCxnSpPr>
          <p:cNvPr id="16" name="AutoShape 3"/>
          <p:cNvCxnSpPr>
            <a:cxnSpLocks noChangeShapeType="1"/>
          </p:cNvCxnSpPr>
          <p:nvPr userDrawn="1"/>
        </p:nvCxnSpPr>
        <p:spPr bwMode="auto">
          <a:xfrm>
            <a:off x="-43" y="812428"/>
            <a:ext cx="10572781" cy="1588"/>
          </a:xfrm>
          <a:prstGeom prst="straightConnector1">
            <a:avLst/>
          </a:prstGeom>
          <a:noFill/>
          <a:ln w="25400">
            <a:solidFill>
              <a:srgbClr val="008F7D"/>
            </a:solidFill>
            <a:round/>
            <a:headEnd/>
            <a:tailEnd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AutoShape 3"/>
          <p:cNvCxnSpPr>
            <a:cxnSpLocks noChangeShapeType="1"/>
          </p:cNvCxnSpPr>
          <p:nvPr/>
        </p:nvCxnSpPr>
        <p:spPr bwMode="auto">
          <a:xfrm>
            <a:off x="-43" y="812428"/>
            <a:ext cx="10572781" cy="1588"/>
          </a:xfrm>
          <a:prstGeom prst="straightConnector1">
            <a:avLst/>
          </a:prstGeom>
          <a:noFill/>
          <a:ln w="25400">
            <a:solidFill>
              <a:srgbClr val="008F7D"/>
            </a:solidFill>
            <a:round/>
            <a:headEnd/>
            <a:tailEnd/>
          </a:ln>
        </p:spPr>
      </p:cxnSp>
      <p:sp>
        <p:nvSpPr>
          <p:cNvPr id="7" name="Номер слайда 5"/>
          <p:cNvSpPr txBox="1">
            <a:spLocks/>
          </p:cNvSpPr>
          <p:nvPr/>
        </p:nvSpPr>
        <p:spPr>
          <a:xfrm>
            <a:off x="11563384" y="6492876"/>
            <a:ext cx="628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rgbClr val="00927B"/>
                </a:solidFill>
                <a:latin typeface="Franklin Gothic Book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76DC2E-23F2-41A3-9143-8B330326C675}" type="slidenum">
              <a:rPr kumimoji="0" lang="ru-RU" sz="1600" b="1" i="0" u="none" strike="noStrike" kern="1200" cap="none" spc="0" normalizeH="0" baseline="0" noProof="0" smtClean="0">
                <a:ln>
                  <a:noFill/>
                </a:ln>
                <a:solidFill>
                  <a:srgbClr val="00927B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927B"/>
              </a:solidFill>
              <a:effectLst/>
              <a:uLnTx/>
              <a:uFillTx/>
              <a:latin typeface="Franklin Gothic Book" pitchFamily="34" charset="0"/>
              <a:ea typeface="+mn-ea"/>
              <a:cs typeface="+mn-cs"/>
            </a:endParaRPr>
          </a:p>
        </p:txBody>
      </p:sp>
      <p:cxnSp>
        <p:nvCxnSpPr>
          <p:cNvPr id="10" name="AutoShape 3"/>
          <p:cNvCxnSpPr>
            <a:cxnSpLocks noChangeShapeType="1"/>
          </p:cNvCxnSpPr>
          <p:nvPr userDrawn="1"/>
        </p:nvCxnSpPr>
        <p:spPr bwMode="auto">
          <a:xfrm>
            <a:off x="-43" y="812428"/>
            <a:ext cx="10572781" cy="1588"/>
          </a:xfrm>
          <a:prstGeom prst="straightConnector1">
            <a:avLst/>
          </a:prstGeom>
          <a:noFill/>
          <a:ln w="25400">
            <a:solidFill>
              <a:srgbClr val="008F7D"/>
            </a:solidFill>
            <a:round/>
            <a:headEnd/>
            <a:tailEnd/>
          </a:ln>
        </p:spPr>
      </p:cxn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11563384" y="6492876"/>
            <a:ext cx="628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rgbClr val="00927B"/>
                </a:solidFill>
                <a:latin typeface="Franklin Gothic Book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76DC2E-23F2-41A3-9143-8B330326C675}" type="slidenum">
              <a:rPr kumimoji="0" lang="ru-RU" sz="1600" b="1" i="0" u="none" strike="noStrike" kern="1200" cap="none" spc="0" normalizeH="0" baseline="0" noProof="0" smtClean="0">
                <a:ln>
                  <a:noFill/>
                </a:ln>
                <a:solidFill>
                  <a:srgbClr val="00927B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927B"/>
              </a:solidFill>
              <a:effectLst/>
              <a:uLnTx/>
              <a:uFillTx/>
              <a:latin typeface="Franklin Gothic Boo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384" y="240844"/>
            <a:ext cx="9577064" cy="509578"/>
          </a:xfrm>
        </p:spPr>
        <p:txBody>
          <a:bodyPr anchor="b">
            <a:normAutofit/>
          </a:bodyPr>
          <a:lstStyle>
            <a:lvl1pPr algn="l">
              <a:defRPr sz="1400" b="1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51384" y="928670"/>
            <a:ext cx="9577064" cy="414340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1384" y="5705666"/>
            <a:ext cx="9577064" cy="804862"/>
          </a:xfrm>
        </p:spPr>
        <p:txBody>
          <a:bodyPr>
            <a:normAutofit/>
          </a:bodyPr>
          <a:lstStyle>
            <a:lvl1pPr marL="0" indent="0"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Номер слайда 5"/>
          <p:cNvSpPr txBox="1">
            <a:spLocks/>
          </p:cNvSpPr>
          <p:nvPr/>
        </p:nvSpPr>
        <p:spPr>
          <a:xfrm>
            <a:off x="11563384" y="6492876"/>
            <a:ext cx="628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rgbClr val="00927B"/>
                </a:solidFill>
                <a:latin typeface="Franklin Gothic Book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76DC2E-23F2-41A3-9143-8B330326C675}" type="slidenum">
              <a:rPr kumimoji="0" lang="ru-RU" sz="1600" b="1" i="0" u="none" strike="noStrike" kern="1200" cap="none" spc="0" normalizeH="0" baseline="0" noProof="0" smtClean="0">
                <a:ln>
                  <a:noFill/>
                </a:ln>
                <a:solidFill>
                  <a:srgbClr val="00927B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927B"/>
              </a:solidFill>
              <a:effectLst/>
              <a:uLnTx/>
              <a:uFillTx/>
              <a:latin typeface="Franklin Gothic Book" pitchFamily="34" charset="0"/>
              <a:ea typeface="+mn-ea"/>
              <a:cs typeface="+mn-cs"/>
            </a:endParaRPr>
          </a:p>
        </p:txBody>
      </p:sp>
      <p:cxnSp>
        <p:nvCxnSpPr>
          <p:cNvPr id="11" name="AutoShape 3"/>
          <p:cNvCxnSpPr>
            <a:cxnSpLocks noChangeShapeType="1"/>
          </p:cNvCxnSpPr>
          <p:nvPr/>
        </p:nvCxnSpPr>
        <p:spPr bwMode="auto">
          <a:xfrm>
            <a:off x="-43" y="812428"/>
            <a:ext cx="10572781" cy="1588"/>
          </a:xfrm>
          <a:prstGeom prst="straightConnector1">
            <a:avLst/>
          </a:prstGeom>
          <a:noFill/>
          <a:ln w="25400">
            <a:solidFill>
              <a:srgbClr val="008F7D"/>
            </a:solidFill>
            <a:round/>
            <a:headEnd/>
            <a:tailEnd/>
          </a:ln>
        </p:spPr>
      </p:cxnSp>
      <p:sp>
        <p:nvSpPr>
          <p:cNvPr id="13" name="Номер слайда 5"/>
          <p:cNvSpPr txBox="1">
            <a:spLocks/>
          </p:cNvSpPr>
          <p:nvPr userDrawn="1"/>
        </p:nvSpPr>
        <p:spPr>
          <a:xfrm>
            <a:off x="11563384" y="6492876"/>
            <a:ext cx="628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rgbClr val="00927B"/>
                </a:solidFill>
                <a:latin typeface="Franklin Gothic Book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76DC2E-23F2-41A3-9143-8B330326C675}" type="slidenum">
              <a:rPr kumimoji="0" lang="ru-RU" sz="1600" b="1" i="0" u="none" strike="noStrike" kern="1200" cap="none" spc="0" normalizeH="0" baseline="0" noProof="0" smtClean="0">
                <a:ln>
                  <a:noFill/>
                </a:ln>
                <a:solidFill>
                  <a:srgbClr val="00927B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927B"/>
              </a:solidFill>
              <a:effectLst/>
              <a:uLnTx/>
              <a:uFillTx/>
              <a:latin typeface="Franklin Gothic Book" pitchFamily="34" charset="0"/>
              <a:ea typeface="+mn-ea"/>
              <a:cs typeface="+mn-cs"/>
            </a:endParaRPr>
          </a:p>
        </p:txBody>
      </p:sp>
      <p:cxnSp>
        <p:nvCxnSpPr>
          <p:cNvPr id="16" name="AutoShape 3"/>
          <p:cNvCxnSpPr>
            <a:cxnSpLocks noChangeShapeType="1"/>
          </p:cNvCxnSpPr>
          <p:nvPr userDrawn="1"/>
        </p:nvCxnSpPr>
        <p:spPr bwMode="auto">
          <a:xfrm>
            <a:off x="-43" y="812428"/>
            <a:ext cx="10572781" cy="1588"/>
          </a:xfrm>
          <a:prstGeom prst="straightConnector1">
            <a:avLst/>
          </a:prstGeom>
          <a:noFill/>
          <a:ln w="25400">
            <a:solidFill>
              <a:srgbClr val="008F7D"/>
            </a:solidFill>
            <a:round/>
            <a:headEnd/>
            <a:tailEnd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а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9375" y="219494"/>
            <a:ext cx="9553061" cy="509578"/>
          </a:xfrm>
        </p:spPr>
        <p:txBody>
          <a:bodyPr anchor="b">
            <a:normAutofit/>
          </a:bodyPr>
          <a:lstStyle>
            <a:lvl1pPr algn="l">
              <a:defRPr sz="14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9376" y="5450746"/>
            <a:ext cx="9553061" cy="804862"/>
          </a:xfrm>
        </p:spPr>
        <p:txBody>
          <a:bodyPr>
            <a:normAutofit/>
          </a:bodyPr>
          <a:lstStyle>
            <a:lvl1pPr marL="0" indent="0"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Номер слайда 5"/>
          <p:cNvSpPr txBox="1">
            <a:spLocks/>
          </p:cNvSpPr>
          <p:nvPr/>
        </p:nvSpPr>
        <p:spPr>
          <a:xfrm>
            <a:off x="11563384" y="6492876"/>
            <a:ext cx="628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rgbClr val="00927B"/>
                </a:solidFill>
                <a:latin typeface="Franklin Gothic Book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76DC2E-23F2-41A3-9143-8B330326C675}" type="slidenum">
              <a:rPr kumimoji="0" lang="ru-RU" sz="1600" b="1" i="0" u="none" strike="noStrike" kern="1200" cap="none" spc="0" normalizeH="0" baseline="0" noProof="0" smtClean="0">
                <a:ln>
                  <a:noFill/>
                </a:ln>
                <a:solidFill>
                  <a:srgbClr val="00927B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927B"/>
              </a:solidFill>
              <a:effectLst/>
              <a:uLnTx/>
              <a:uFillTx/>
              <a:latin typeface="Franklin Gothic Book" pitchFamily="34" charset="0"/>
              <a:ea typeface="+mn-ea"/>
              <a:cs typeface="+mn-cs"/>
            </a:endParaRPr>
          </a:p>
        </p:txBody>
      </p:sp>
      <p:cxnSp>
        <p:nvCxnSpPr>
          <p:cNvPr id="11" name="AutoShape 3"/>
          <p:cNvCxnSpPr>
            <a:cxnSpLocks noChangeShapeType="1"/>
          </p:cNvCxnSpPr>
          <p:nvPr/>
        </p:nvCxnSpPr>
        <p:spPr bwMode="auto">
          <a:xfrm>
            <a:off x="-43" y="812428"/>
            <a:ext cx="10572781" cy="1588"/>
          </a:xfrm>
          <a:prstGeom prst="straightConnector1">
            <a:avLst/>
          </a:prstGeom>
          <a:noFill/>
          <a:ln w="25400">
            <a:solidFill>
              <a:srgbClr val="008F7D"/>
            </a:solidFill>
            <a:round/>
            <a:headEnd/>
            <a:tailEnd/>
          </a:ln>
        </p:spPr>
      </p:cxnSp>
      <p:sp>
        <p:nvSpPr>
          <p:cNvPr id="13" name="Номер слайда 5"/>
          <p:cNvSpPr txBox="1">
            <a:spLocks/>
          </p:cNvSpPr>
          <p:nvPr userDrawn="1"/>
        </p:nvSpPr>
        <p:spPr>
          <a:xfrm>
            <a:off x="11563384" y="6492876"/>
            <a:ext cx="628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rgbClr val="00927B"/>
                </a:solidFill>
                <a:latin typeface="Franklin Gothic Book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76DC2E-23F2-41A3-9143-8B330326C675}" type="slidenum">
              <a:rPr kumimoji="0" lang="ru-RU" sz="1600" b="1" i="0" u="none" strike="noStrike" kern="1200" cap="none" spc="0" normalizeH="0" baseline="0" noProof="0" smtClean="0">
                <a:ln>
                  <a:noFill/>
                </a:ln>
                <a:solidFill>
                  <a:srgbClr val="00927B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927B"/>
              </a:solidFill>
              <a:effectLst/>
              <a:uLnTx/>
              <a:uFillTx/>
              <a:latin typeface="Franklin Gothic Book" pitchFamily="34" charset="0"/>
              <a:ea typeface="+mn-ea"/>
              <a:cs typeface="+mn-cs"/>
            </a:endParaRPr>
          </a:p>
        </p:txBody>
      </p:sp>
      <p:cxnSp>
        <p:nvCxnSpPr>
          <p:cNvPr id="16" name="AutoShape 3"/>
          <p:cNvCxnSpPr>
            <a:cxnSpLocks noChangeShapeType="1"/>
          </p:cNvCxnSpPr>
          <p:nvPr userDrawn="1"/>
        </p:nvCxnSpPr>
        <p:spPr bwMode="auto">
          <a:xfrm>
            <a:off x="-43" y="812428"/>
            <a:ext cx="10572781" cy="1588"/>
          </a:xfrm>
          <a:prstGeom prst="straightConnector1">
            <a:avLst/>
          </a:prstGeom>
          <a:noFill/>
          <a:ln w="25400">
            <a:solidFill>
              <a:srgbClr val="008F7D"/>
            </a:solidFill>
            <a:round/>
            <a:headEnd/>
            <a:tailEnd/>
          </a:ln>
        </p:spPr>
      </p:cxnSp>
      <p:sp>
        <p:nvSpPr>
          <p:cNvPr id="21" name="Диаграмма 20"/>
          <p:cNvSpPr>
            <a:spLocks noGrp="1"/>
          </p:cNvSpPr>
          <p:nvPr>
            <p:ph type="chart" sz="quarter" idx="10"/>
          </p:nvPr>
        </p:nvSpPr>
        <p:spPr>
          <a:xfrm>
            <a:off x="479376" y="980729"/>
            <a:ext cx="9553061" cy="3888432"/>
          </a:xfrm>
        </p:spPr>
        <p:txBody>
          <a:bodyPr/>
          <a:lstStyle/>
          <a:p>
            <a:r>
              <a:rPr lang="ru-RU"/>
              <a:t>Вставка диаграммы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а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368" y="273384"/>
            <a:ext cx="7315200" cy="509578"/>
          </a:xfrm>
        </p:spPr>
        <p:txBody>
          <a:bodyPr anchor="b">
            <a:normAutofit/>
          </a:bodyPr>
          <a:lstStyle>
            <a:lvl1pPr algn="l">
              <a:defRPr sz="1400" b="1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07368" y="1268760"/>
            <a:ext cx="9529059" cy="804862"/>
          </a:xfrm>
        </p:spPr>
        <p:txBody>
          <a:bodyPr>
            <a:normAutofit/>
          </a:bodyPr>
          <a:lstStyle>
            <a:lvl1pPr marL="0" indent="0"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Номер слайда 5"/>
          <p:cNvSpPr txBox="1">
            <a:spLocks/>
          </p:cNvSpPr>
          <p:nvPr/>
        </p:nvSpPr>
        <p:spPr>
          <a:xfrm>
            <a:off x="11563384" y="6492876"/>
            <a:ext cx="628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rgbClr val="00927B"/>
                </a:solidFill>
                <a:latin typeface="Franklin Gothic Book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76DC2E-23F2-41A3-9143-8B330326C675}" type="slidenum">
              <a:rPr kumimoji="0" lang="ru-RU" sz="1600" b="1" i="0" u="none" strike="noStrike" kern="1200" cap="none" spc="0" normalizeH="0" baseline="0" noProof="0" smtClean="0">
                <a:ln>
                  <a:noFill/>
                </a:ln>
                <a:solidFill>
                  <a:srgbClr val="00927B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927B"/>
              </a:solidFill>
              <a:effectLst/>
              <a:uLnTx/>
              <a:uFillTx/>
              <a:latin typeface="Franklin Gothic Book" pitchFamily="34" charset="0"/>
              <a:ea typeface="+mn-ea"/>
              <a:cs typeface="+mn-cs"/>
            </a:endParaRPr>
          </a:p>
        </p:txBody>
      </p:sp>
      <p:cxnSp>
        <p:nvCxnSpPr>
          <p:cNvPr id="11" name="AutoShape 3"/>
          <p:cNvCxnSpPr>
            <a:cxnSpLocks noChangeShapeType="1"/>
          </p:cNvCxnSpPr>
          <p:nvPr/>
        </p:nvCxnSpPr>
        <p:spPr bwMode="auto">
          <a:xfrm>
            <a:off x="-43" y="812428"/>
            <a:ext cx="10572781" cy="1588"/>
          </a:xfrm>
          <a:prstGeom prst="straightConnector1">
            <a:avLst/>
          </a:prstGeom>
          <a:noFill/>
          <a:ln w="25400">
            <a:solidFill>
              <a:srgbClr val="008F7D"/>
            </a:solidFill>
            <a:round/>
            <a:headEnd/>
            <a:tailEnd/>
          </a:ln>
        </p:spPr>
      </p:cxnSp>
      <p:sp>
        <p:nvSpPr>
          <p:cNvPr id="13" name="Номер слайда 5"/>
          <p:cNvSpPr txBox="1">
            <a:spLocks/>
          </p:cNvSpPr>
          <p:nvPr userDrawn="1"/>
        </p:nvSpPr>
        <p:spPr>
          <a:xfrm>
            <a:off x="11563384" y="6492876"/>
            <a:ext cx="628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rgbClr val="00927B"/>
                </a:solidFill>
                <a:latin typeface="Franklin Gothic Book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76DC2E-23F2-41A3-9143-8B330326C675}" type="slidenum">
              <a:rPr kumimoji="0" lang="ru-RU" sz="1600" b="1" i="0" u="none" strike="noStrike" kern="1200" cap="none" spc="0" normalizeH="0" baseline="0" noProof="0" smtClean="0">
                <a:ln>
                  <a:noFill/>
                </a:ln>
                <a:solidFill>
                  <a:srgbClr val="00927B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927B"/>
              </a:solidFill>
              <a:effectLst/>
              <a:uLnTx/>
              <a:uFillTx/>
              <a:latin typeface="Franklin Gothic Book" pitchFamily="34" charset="0"/>
              <a:ea typeface="+mn-ea"/>
              <a:cs typeface="+mn-cs"/>
            </a:endParaRPr>
          </a:p>
        </p:txBody>
      </p:sp>
      <p:cxnSp>
        <p:nvCxnSpPr>
          <p:cNvPr id="16" name="AutoShape 3"/>
          <p:cNvCxnSpPr>
            <a:cxnSpLocks noChangeShapeType="1"/>
          </p:cNvCxnSpPr>
          <p:nvPr userDrawn="1"/>
        </p:nvCxnSpPr>
        <p:spPr bwMode="auto">
          <a:xfrm>
            <a:off x="-43" y="812428"/>
            <a:ext cx="10572781" cy="1588"/>
          </a:xfrm>
          <a:prstGeom prst="straightConnector1">
            <a:avLst/>
          </a:prstGeom>
          <a:noFill/>
          <a:ln w="25400">
            <a:solidFill>
              <a:srgbClr val="008F7D"/>
            </a:solidFill>
            <a:round/>
            <a:headEnd/>
            <a:tailEnd/>
          </a:ln>
        </p:spPr>
      </p:cxnSp>
      <p:sp>
        <p:nvSpPr>
          <p:cNvPr id="21" name="Диаграмма 20"/>
          <p:cNvSpPr>
            <a:spLocks noGrp="1"/>
          </p:cNvSpPr>
          <p:nvPr>
            <p:ph type="chart" sz="quarter" idx="10"/>
          </p:nvPr>
        </p:nvSpPr>
        <p:spPr>
          <a:xfrm>
            <a:off x="407368" y="2428869"/>
            <a:ext cx="9529059" cy="3592420"/>
          </a:xfrm>
        </p:spPr>
        <p:txBody>
          <a:bodyPr/>
          <a:lstStyle/>
          <a:p>
            <a:r>
              <a:rPr lang="ru-RU"/>
              <a:t>Вставка диаграммы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0960" y="357166"/>
            <a:ext cx="10382323" cy="368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0960" y="1071546"/>
            <a:ext cx="10382323" cy="55007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cxnSp>
        <p:nvCxnSpPr>
          <p:cNvPr id="5" name="AutoShape 3"/>
          <p:cNvCxnSpPr>
            <a:cxnSpLocks noChangeShapeType="1"/>
          </p:cNvCxnSpPr>
          <p:nvPr userDrawn="1"/>
        </p:nvCxnSpPr>
        <p:spPr bwMode="auto">
          <a:xfrm>
            <a:off x="-43" y="812428"/>
            <a:ext cx="10572781" cy="1588"/>
          </a:xfrm>
          <a:prstGeom prst="straightConnector1">
            <a:avLst/>
          </a:prstGeom>
          <a:noFill/>
          <a:ln w="25400">
            <a:solidFill>
              <a:srgbClr val="008F7D"/>
            </a:solidFill>
            <a:round/>
            <a:headEnd/>
            <a:tailEnd/>
          </a:ln>
        </p:spPr>
      </p:cxnSp>
      <p:cxnSp>
        <p:nvCxnSpPr>
          <p:cNvPr id="12" name="AutoShape 3"/>
          <p:cNvCxnSpPr>
            <a:cxnSpLocks noChangeShapeType="1"/>
          </p:cNvCxnSpPr>
          <p:nvPr userDrawn="1"/>
        </p:nvCxnSpPr>
        <p:spPr bwMode="auto">
          <a:xfrm>
            <a:off x="0" y="6563437"/>
            <a:ext cx="10572781" cy="1588"/>
          </a:xfrm>
          <a:prstGeom prst="straightConnector1">
            <a:avLst/>
          </a:prstGeom>
          <a:noFill/>
          <a:ln w="25400">
            <a:solidFill>
              <a:srgbClr val="008F7D"/>
            </a:solidFill>
            <a:round/>
            <a:headEnd/>
            <a:tailEnd/>
          </a:ln>
        </p:spPr>
      </p:cxn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8509" y="182579"/>
            <a:ext cx="1314097" cy="1085733"/>
          </a:xfrm>
          <a:prstGeom prst="rect">
            <a:avLst/>
          </a:prstGeom>
        </p:spPr>
      </p:pic>
      <p:sp>
        <p:nvSpPr>
          <p:cNvPr id="7" name="Прямоугольник 6"/>
          <p:cNvSpPr/>
          <p:nvPr userDrawn="1"/>
        </p:nvSpPr>
        <p:spPr>
          <a:xfrm>
            <a:off x="7551781" y="6614358"/>
            <a:ext cx="350764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b="0" kern="1200" dirty="0" smtClean="0">
                <a:solidFill>
                  <a:schemeClr val="bg1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119034, МОСКВА, УЛ.ПРЕЧИСТЕНКА, Д.38,</a:t>
            </a:r>
            <a:r>
              <a:rPr lang="ru-RU" sz="800" b="0" kern="1200" baseline="0" dirty="0" smtClean="0">
                <a:solidFill>
                  <a:schemeClr val="bg1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800" b="0" kern="1200" dirty="0" smtClean="0">
                <a:solidFill>
                  <a:schemeClr val="bg1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ТЕЛ: (495) 748-08-07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58" r:id="rId10"/>
  </p:sldLayoutIdLst>
  <p:txStyles>
    <p:titleStyle>
      <a:lvl1pPr algn="l" defTabSz="914400" rtl="0" eaLnBrk="1" latinLnBrk="0" hangingPunct="1">
        <a:spcBef>
          <a:spcPct val="0"/>
        </a:spcBef>
        <a:buNone/>
        <a:defRPr sz="1800" b="1" i="0" kern="1200">
          <a:solidFill>
            <a:schemeClr val="tx1"/>
          </a:solidFill>
          <a:latin typeface="Franklin Gothic Book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600" b="1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100000"/>
        <a:buFont typeface="Arial" pitchFamily="34" charset="0"/>
        <a:buChar char="–"/>
        <a:defRPr sz="14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100000"/>
        <a:buFont typeface="Arial" pitchFamily="34" charset="0"/>
        <a:buChar char="•"/>
        <a:defRPr sz="12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SzPct val="100000"/>
        <a:buFont typeface="Arial" pitchFamily="34" charset="0"/>
        <a:buChar char="–"/>
        <a:defRPr sz="1200" b="1" kern="1200">
          <a:solidFill>
            <a:schemeClr val="bg1">
              <a:lumMod val="50000"/>
            </a:schemeClr>
          </a:solidFill>
          <a:latin typeface="Franklin Gothic Book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SzPct val="100000"/>
        <a:buFont typeface="Arial" pitchFamily="34" charset="0"/>
        <a:buChar char="»"/>
        <a:defRPr sz="1200" kern="1200">
          <a:solidFill>
            <a:schemeClr val="bg1">
              <a:lumMod val="50000"/>
            </a:schemeClr>
          </a:solidFill>
          <a:latin typeface="Franklin Gothic Boo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2"/>
          <p:cNvSpPr>
            <a:spLocks noGrp="1"/>
          </p:cNvSpPr>
          <p:nvPr>
            <p:ph type="title"/>
          </p:nvPr>
        </p:nvSpPr>
        <p:spPr>
          <a:xfrm>
            <a:off x="514905" y="2856867"/>
            <a:ext cx="8598128" cy="17586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ИССЛЕДОВАНИЕ ПОТЕНЦИАЛА РАЗВИТИЯ ДОБРОВОЛЬЧЕСТВА СРЕДИ ОБУЧАЮЩИХСЯ ОБРАЗОВАТЕЛЬНЫХ ОРГАНИЗАЦИЙ СРЕДНЕГО ПРОФЕССИОНАЛЬНОГО И ВЫСШЕГО ОБРАЗОВАНИЯ</a:t>
            </a:r>
            <a:endParaRPr lang="ru-RU" dirty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514905" y="5999562"/>
            <a:ext cx="8598128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Franklin Gothic Book" pitchFamily="34" charset="0"/>
                <a:ea typeface="+mj-ea"/>
                <a:cs typeface="+mj-cs"/>
              </a:defRPr>
            </a:lvl1pPr>
          </a:lstStyle>
          <a:p>
            <a:r>
              <a:rPr lang="ru-RU" sz="1200" dirty="0" smtClean="0"/>
              <a:t>Москва, 2019</a:t>
            </a:r>
            <a:endParaRPr lang="ru-RU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318" y="408222"/>
            <a:ext cx="10382323" cy="368280"/>
          </a:xfrm>
        </p:spPr>
        <p:txBody>
          <a:bodyPr/>
          <a:lstStyle/>
          <a:p>
            <a:r>
              <a:rPr lang="ru-RU" dirty="0" smtClean="0"/>
              <a:t>Мотивы вступления в волонтерскую организацию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29851" y="1492871"/>
            <a:ext cx="297521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ru-RU" sz="1400" dirty="0">
                <a:ea typeface="Calibri" panose="020F0502020204030204" pitchFamily="34" charset="0"/>
              </a:rPr>
              <a:t>Основными мотивами принятия решения о волонтерской деятельности у студентов высших учебных заведений являются возможность проявить сочувствие и соучастие к людям (44%), желание получить опыт социального взаимодействия (43%), возможность посещать различные мероприятия (41%). </a:t>
            </a:r>
          </a:p>
          <a:p>
            <a:pPr indent="540385" algn="just">
              <a:spcAft>
                <a:spcPts val="0"/>
              </a:spcAft>
            </a:pPr>
            <a:r>
              <a:rPr lang="ru-RU" sz="1400" dirty="0">
                <a:ea typeface="Calibri" panose="020F0502020204030204" pitchFamily="34" charset="0"/>
              </a:rPr>
              <a:t>Примерно такими же мотивами руководствуются учащиеся средних специальных учебных заведений: проявить сочувствие и соучастие к людям (45%) и возможность посещать различные мероприятия (45%).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23888" y="817446"/>
            <a:ext cx="9803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ea typeface="Calibri" panose="020F0502020204030204" pitchFamily="34" charset="0"/>
              </a:rPr>
              <a:t>Почему Вы решили стать волонтером? </a:t>
            </a:r>
            <a:endParaRPr lang="ru-RU" sz="1200" b="1" dirty="0" smtClean="0">
              <a:ea typeface="Calibri" panose="020F0502020204030204" pitchFamily="34" charset="0"/>
            </a:endParaRPr>
          </a:p>
          <a:p>
            <a:r>
              <a:rPr lang="ru-RU" sz="1200" dirty="0" smtClean="0">
                <a:ea typeface="Calibri" panose="020F0502020204030204" pitchFamily="34" charset="0"/>
              </a:rPr>
              <a:t>(в </a:t>
            </a:r>
            <a:r>
              <a:rPr lang="ru-RU" sz="1200" dirty="0">
                <a:ea typeface="Calibri" panose="020F0502020204030204" pitchFamily="34" charset="0"/>
              </a:rPr>
              <a:t>% от студентов ВУЗов, кто является волонтером, не более 3 вариантов ответа)</a:t>
            </a:r>
            <a:endParaRPr lang="ru-RU" sz="1200" dirty="0"/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1178526460"/>
              </p:ext>
            </p:extLst>
          </p:nvPr>
        </p:nvGraphicFramePr>
        <p:xfrm>
          <a:off x="623888" y="1492871"/>
          <a:ext cx="7605712" cy="4866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779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51318" y="408222"/>
            <a:ext cx="10382323" cy="3682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i="0" kern="1200">
                <a:solidFill>
                  <a:schemeClr val="tx1"/>
                </a:solidFill>
                <a:latin typeface="Franklin Gothic Book" pitchFamily="34" charset="0"/>
                <a:ea typeface="+mj-ea"/>
                <a:cs typeface="+mj-cs"/>
              </a:defRPr>
            </a:lvl1pPr>
          </a:lstStyle>
          <a:p>
            <a:r>
              <a:rPr lang="ru-RU" dirty="0" smtClean="0"/>
              <a:t>Намерение вступить в волонтерскую организацию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636797360"/>
              </p:ext>
            </p:extLst>
          </p:nvPr>
        </p:nvGraphicFramePr>
        <p:xfrm>
          <a:off x="-4552" y="1986100"/>
          <a:ext cx="4808297" cy="2094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84103" y="1671246"/>
            <a:ext cx="4298643" cy="3148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Студенты ВУЗов / </a:t>
            </a:r>
            <a:r>
              <a:rPr lang="ru-RU" sz="1400" b="1" dirty="0" smtClean="0">
                <a:solidFill>
                  <a:schemeClr val="tx1"/>
                </a:solidFill>
              </a:rPr>
              <a:t>региональная организация</a:t>
            </a:r>
            <a:endParaRPr lang="ru-RU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409137616"/>
              </p:ext>
            </p:extLst>
          </p:nvPr>
        </p:nvGraphicFramePr>
        <p:xfrm>
          <a:off x="4514173" y="1948952"/>
          <a:ext cx="4957373" cy="216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406692" y="1684894"/>
            <a:ext cx="4298643" cy="3148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Учащиеся </a:t>
            </a:r>
            <a:r>
              <a:rPr lang="ru-RU" sz="1400" b="1" dirty="0" err="1" smtClean="0">
                <a:solidFill>
                  <a:schemeClr val="tx1"/>
                </a:solidFill>
              </a:rPr>
              <a:t>ССУЗов</a:t>
            </a:r>
            <a:r>
              <a:rPr lang="ru-RU" sz="1400" b="1" dirty="0" smtClean="0">
                <a:solidFill>
                  <a:schemeClr val="tx1"/>
                </a:solidFill>
              </a:rPr>
              <a:t>/ региональная организация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1582" y="843979"/>
            <a:ext cx="99354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914400" algn="l"/>
              </a:tabLst>
            </a:pPr>
            <a:r>
              <a:rPr lang="ru-RU" sz="1200" b="1" dirty="0">
                <a:latin typeface="Franklin Gothic Book" panose="020B0503020102020204" pitchFamily="34" charset="0"/>
                <a:ea typeface="Calibri" panose="020F0502020204030204" pitchFamily="34" charset="0"/>
              </a:rPr>
              <a:t>Хотели бы Вы в целом вступить в какую-либо региональную/городскую волонтерскую организацию? </a:t>
            </a:r>
            <a:endParaRPr lang="ru-RU" sz="1200" b="1" dirty="0" smtClean="0">
              <a:latin typeface="Franklin Gothic Book" panose="020B050302010202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  <a:tabLst>
                <a:tab pos="914400" algn="l"/>
              </a:tabLst>
            </a:pPr>
            <a:r>
              <a:rPr lang="ru-RU" sz="1200" dirty="0" smtClean="0">
                <a:latin typeface="Franklin Gothic Book" panose="020B0503020102020204" pitchFamily="34" charset="0"/>
                <a:ea typeface="Calibri" panose="020F0502020204030204" pitchFamily="34" charset="0"/>
              </a:rPr>
              <a:t>(</a:t>
            </a:r>
            <a:r>
              <a:rPr lang="ru-RU" sz="1200" dirty="0">
                <a:latin typeface="Franklin Gothic Book" panose="020B0503020102020204" pitchFamily="34" charset="0"/>
                <a:ea typeface="Calibri" panose="020F0502020204030204" pitchFamily="34" charset="0"/>
              </a:rPr>
              <a:t>в % от всех опрошенных студентов </a:t>
            </a:r>
            <a:r>
              <a:rPr lang="ru-RU" sz="1200" dirty="0" smtClean="0">
                <a:latin typeface="Franklin Gothic Book" panose="020B0503020102020204" pitchFamily="34" charset="0"/>
                <a:ea typeface="Calibri" panose="020F0502020204030204" pitchFamily="34" charset="0"/>
              </a:rPr>
              <a:t>ВУЗов/учащихся </a:t>
            </a:r>
            <a:r>
              <a:rPr lang="ru-RU" sz="1200" dirty="0" err="1" smtClean="0">
                <a:latin typeface="Franklin Gothic Book" panose="020B0503020102020204" pitchFamily="34" charset="0"/>
                <a:ea typeface="Calibri" panose="020F0502020204030204" pitchFamily="34" charset="0"/>
              </a:rPr>
              <a:t>ССУЗов</a:t>
            </a:r>
            <a:r>
              <a:rPr lang="ru-RU" sz="1200" dirty="0" smtClean="0">
                <a:latin typeface="Franklin Gothic Book" panose="020B0503020102020204" pitchFamily="34" charset="0"/>
                <a:ea typeface="Calibri" panose="020F0502020204030204" pitchFamily="34" charset="0"/>
              </a:rPr>
              <a:t>, </a:t>
            </a:r>
            <a:r>
              <a:rPr lang="ru-RU" sz="1200" dirty="0">
                <a:latin typeface="Franklin Gothic Book" panose="020B0503020102020204" pitchFamily="34" charset="0"/>
                <a:ea typeface="Calibri" panose="020F0502020204030204" pitchFamily="34" charset="0"/>
              </a:rPr>
              <a:t>один ответ)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  <a:tabLst>
                <a:tab pos="914400" algn="l"/>
              </a:tabLst>
            </a:pPr>
            <a:r>
              <a:rPr lang="ru-RU" sz="1200" b="1" dirty="0">
                <a:latin typeface="Franklin Gothic Book" panose="020B0503020102020204" pitchFamily="34" charset="0"/>
                <a:ea typeface="Calibri" panose="020F0502020204030204" pitchFamily="34" charset="0"/>
              </a:rPr>
              <a:t>Хотели бы Вы в целом вступить в какую-либо </a:t>
            </a:r>
            <a:r>
              <a:rPr lang="ru-RU" sz="1200" b="1" dirty="0" smtClean="0">
                <a:latin typeface="Franklin Gothic Book" panose="020B0503020102020204" pitchFamily="34" charset="0"/>
                <a:ea typeface="Calibri" panose="020F0502020204030204" pitchFamily="34" charset="0"/>
              </a:rPr>
              <a:t>волонтерскую организацию в Вашем учебном заведении? </a:t>
            </a:r>
            <a:endParaRPr lang="ru-RU" sz="1200" b="1" dirty="0">
              <a:latin typeface="Franklin Gothic Book" panose="020B050302010202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  <a:tabLst>
                <a:tab pos="914400" algn="l"/>
              </a:tabLst>
            </a:pPr>
            <a:r>
              <a:rPr lang="ru-RU" sz="1200" dirty="0">
                <a:latin typeface="Franklin Gothic Book" panose="020B0503020102020204" pitchFamily="34" charset="0"/>
                <a:ea typeface="Calibri" panose="020F0502020204030204" pitchFamily="34" charset="0"/>
              </a:rPr>
              <a:t>(в % от всех опрошенных </a:t>
            </a:r>
            <a:r>
              <a:rPr lang="ru-RU" sz="1200" dirty="0" smtClean="0">
                <a:latin typeface="Franklin Gothic Book" panose="020B0503020102020204" pitchFamily="34" charset="0"/>
                <a:ea typeface="Calibri" panose="020F0502020204030204" pitchFamily="34" charset="0"/>
              </a:rPr>
              <a:t>студентов ВУЗов/учащихся </a:t>
            </a:r>
            <a:r>
              <a:rPr lang="ru-RU" sz="1200" dirty="0" err="1" smtClean="0">
                <a:latin typeface="Franklin Gothic Book" panose="020B0503020102020204" pitchFamily="34" charset="0"/>
                <a:ea typeface="Calibri" panose="020F0502020204030204" pitchFamily="34" charset="0"/>
              </a:rPr>
              <a:t>ССУЗов</a:t>
            </a:r>
            <a:r>
              <a:rPr lang="ru-RU" sz="1200" dirty="0" smtClean="0">
                <a:latin typeface="Franklin Gothic Book" panose="020B0503020102020204" pitchFamily="34" charset="0"/>
                <a:ea typeface="Calibri" panose="020F0502020204030204" pitchFamily="34" charset="0"/>
              </a:rPr>
              <a:t>, </a:t>
            </a:r>
            <a:r>
              <a:rPr lang="ru-RU" sz="1200" dirty="0">
                <a:latin typeface="Franklin Gothic Book" panose="020B0503020102020204" pitchFamily="34" charset="0"/>
                <a:ea typeface="Calibri" panose="020F0502020204030204" pitchFamily="34" charset="0"/>
              </a:rPr>
              <a:t>один ответ</a:t>
            </a:r>
            <a:r>
              <a:rPr lang="ru-RU" sz="1200" dirty="0" smtClean="0">
                <a:latin typeface="Franklin Gothic Book" panose="020B0503020102020204" pitchFamily="34" charset="0"/>
                <a:ea typeface="Calibri" panose="020F0502020204030204" pitchFamily="34" charset="0"/>
              </a:rPr>
              <a:t>)</a:t>
            </a:r>
            <a:r>
              <a:rPr lang="ru-RU" sz="1200" dirty="0">
                <a:latin typeface="Franklin Gothic Book" panose="020B0503020102020204" pitchFamily="34" charset="0"/>
                <a:ea typeface="Calibri" panose="020F0502020204030204" pitchFamily="34" charset="0"/>
              </a:rPr>
              <a:t> 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213151934"/>
              </p:ext>
            </p:extLst>
          </p:nvPr>
        </p:nvGraphicFramePr>
        <p:xfrm>
          <a:off x="-4553" y="4482163"/>
          <a:ext cx="4808297" cy="2040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505102" y="4167309"/>
            <a:ext cx="4298643" cy="3148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Студенты ВУЗов / </a:t>
            </a:r>
            <a:r>
              <a:rPr lang="ru-RU" sz="1400" b="1" dirty="0" smtClean="0">
                <a:solidFill>
                  <a:schemeClr val="tx1"/>
                </a:solidFill>
              </a:rPr>
              <a:t>организация в учебном заведении</a:t>
            </a:r>
            <a:endParaRPr lang="ru-RU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1928945745"/>
              </p:ext>
            </p:extLst>
          </p:nvPr>
        </p:nvGraphicFramePr>
        <p:xfrm>
          <a:off x="4514173" y="4450712"/>
          <a:ext cx="4957373" cy="2030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5108051" y="4167309"/>
            <a:ext cx="4597284" cy="28340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Учащиеся </a:t>
            </a:r>
            <a:r>
              <a:rPr lang="ru-RU" sz="1400" b="1" dirty="0" err="1">
                <a:solidFill>
                  <a:schemeClr val="tx1"/>
                </a:solidFill>
              </a:rPr>
              <a:t>ССУЗов</a:t>
            </a:r>
            <a:r>
              <a:rPr lang="ru-RU" sz="1400" b="1" dirty="0">
                <a:solidFill>
                  <a:schemeClr val="tx1"/>
                </a:solidFill>
              </a:rPr>
              <a:t> / </a:t>
            </a:r>
            <a:r>
              <a:rPr lang="ru-RU" sz="1400" b="1" dirty="0" smtClean="0">
                <a:solidFill>
                  <a:schemeClr val="tx1"/>
                </a:solidFill>
              </a:rPr>
              <a:t>организация в учебном заведении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716072" y="2113102"/>
            <a:ext cx="323936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  <a:tabLst>
                <a:tab pos="1571625" algn="l"/>
              </a:tabLst>
            </a:pPr>
            <a:r>
              <a:rPr lang="ru-RU" sz="1200" dirty="0">
                <a:latin typeface="Franklin Gothic Book" panose="020B0503020102020204" pitchFamily="34" charset="0"/>
                <a:ea typeface="Calibri" panose="020F0502020204030204" pitchFamily="34" charset="0"/>
              </a:rPr>
              <a:t>40% студентов </a:t>
            </a:r>
            <a:r>
              <a:rPr lang="ru-RU" sz="1200" dirty="0" smtClean="0">
                <a:latin typeface="Franklin Gothic Book" panose="020B0503020102020204" pitchFamily="34" charset="0"/>
                <a:ea typeface="Calibri" panose="020F0502020204030204" pitchFamily="34" charset="0"/>
              </a:rPr>
              <a:t>исследуемых ВУЗов </a:t>
            </a:r>
            <a:r>
              <a:rPr lang="ru-RU" sz="1200" dirty="0">
                <a:latin typeface="Franklin Gothic Book" panose="020B0503020102020204" pitchFamily="34" charset="0"/>
                <a:ea typeface="Calibri" panose="020F0502020204030204" pitchFamily="34" charset="0"/>
              </a:rPr>
              <a:t>потенциально желали бы вступить в региональную / городскую волонтерскую организацию, 56% не проявляют такого желания. 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540385" algn="just">
              <a:spcAft>
                <a:spcPts val="0"/>
              </a:spcAft>
              <a:tabLst>
                <a:tab pos="1571625" algn="l"/>
              </a:tabLst>
            </a:pPr>
            <a:r>
              <a:rPr lang="ru-RU" sz="1200" dirty="0">
                <a:latin typeface="Franklin Gothic Book" panose="020B0503020102020204" pitchFamily="34" charset="0"/>
                <a:ea typeface="Calibri" panose="020F0502020204030204" pitchFamily="34" charset="0"/>
              </a:rPr>
              <a:t>42% учащихся </a:t>
            </a:r>
            <a:r>
              <a:rPr lang="ru-RU" sz="1200" dirty="0" smtClean="0">
                <a:latin typeface="Franklin Gothic Book" panose="020B0503020102020204" pitchFamily="34" charset="0"/>
                <a:ea typeface="Calibri" panose="020F0502020204030204" pitchFamily="34" charset="0"/>
              </a:rPr>
              <a:t>исследуемых </a:t>
            </a:r>
            <a:r>
              <a:rPr lang="ru-RU" sz="1200" dirty="0" err="1" smtClean="0">
                <a:latin typeface="Franklin Gothic Book" panose="020B0503020102020204" pitchFamily="34" charset="0"/>
                <a:ea typeface="Calibri" panose="020F0502020204030204" pitchFamily="34" charset="0"/>
              </a:rPr>
              <a:t>ССУЗов</a:t>
            </a:r>
            <a:r>
              <a:rPr lang="ru-RU" sz="1200" dirty="0" smtClean="0">
                <a:latin typeface="Franklin Gothic Book" panose="020B0503020102020204" pitchFamily="34" charset="0"/>
                <a:ea typeface="Calibri" panose="020F0502020204030204" pitchFamily="34" charset="0"/>
              </a:rPr>
              <a:t> </a:t>
            </a:r>
            <a:r>
              <a:rPr lang="ru-RU" sz="1200" dirty="0">
                <a:latin typeface="Franklin Gothic Book" panose="020B0503020102020204" pitchFamily="34" charset="0"/>
                <a:ea typeface="Calibri" panose="020F0502020204030204" pitchFamily="34" charset="0"/>
              </a:rPr>
              <a:t>потенциально желали бы вступить в региональную / городскую волонтерскую организацию, 51% не проявляют такого желания. 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716072" y="4543029"/>
            <a:ext cx="32393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  <a:tabLst>
                <a:tab pos="1571625" algn="l"/>
              </a:tabLst>
            </a:pPr>
            <a:r>
              <a:rPr lang="ru-RU" sz="1200" dirty="0">
                <a:latin typeface="Franklin Gothic Book" panose="020B0503020102020204" pitchFamily="34" charset="0"/>
                <a:ea typeface="Calibri" panose="020F0502020204030204" pitchFamily="34" charset="0"/>
              </a:rPr>
              <a:t>32% студентов </a:t>
            </a:r>
            <a:r>
              <a:rPr lang="ru-RU" sz="1200" dirty="0" smtClean="0">
                <a:latin typeface="Franklin Gothic Book" panose="020B0503020102020204" pitchFamily="34" charset="0"/>
                <a:ea typeface="Calibri" panose="020F0502020204030204" pitchFamily="34" charset="0"/>
              </a:rPr>
              <a:t>исследуемых ВУЗов </a:t>
            </a:r>
            <a:r>
              <a:rPr lang="ru-RU" sz="1200" dirty="0">
                <a:latin typeface="Franklin Gothic Book" panose="020B0503020102020204" pitchFamily="34" charset="0"/>
                <a:ea typeface="Calibri" panose="020F0502020204030204" pitchFamily="34" charset="0"/>
              </a:rPr>
              <a:t>потенциально желали бы вступить в волонтерскую организацию по месту учебы, 60% не изъявляют такого желания. 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540385" algn="just">
              <a:spcAft>
                <a:spcPts val="0"/>
              </a:spcAft>
              <a:tabLst>
                <a:tab pos="1571625" algn="l"/>
              </a:tabLst>
            </a:pPr>
            <a:r>
              <a:rPr lang="ru-RU" sz="1200" dirty="0">
                <a:latin typeface="Franklin Gothic Book" panose="020B0503020102020204" pitchFamily="34" charset="0"/>
                <a:ea typeface="Calibri" panose="020F0502020204030204" pitchFamily="34" charset="0"/>
              </a:rPr>
              <a:t>36% учащихся </a:t>
            </a:r>
            <a:r>
              <a:rPr lang="ru-RU" sz="1200" dirty="0" smtClean="0">
                <a:latin typeface="Franklin Gothic Book" panose="020B0503020102020204" pitchFamily="34" charset="0"/>
                <a:ea typeface="Calibri" panose="020F0502020204030204" pitchFamily="34" charset="0"/>
              </a:rPr>
              <a:t>исследуемых </a:t>
            </a:r>
            <a:r>
              <a:rPr lang="ru-RU" sz="1200" dirty="0" err="1" smtClean="0">
                <a:latin typeface="Franklin Gothic Book" panose="020B0503020102020204" pitchFamily="34" charset="0"/>
                <a:ea typeface="Calibri" panose="020F0502020204030204" pitchFamily="34" charset="0"/>
              </a:rPr>
              <a:t>ССУЗов</a:t>
            </a:r>
            <a:r>
              <a:rPr lang="ru-RU" sz="1200" dirty="0" smtClean="0">
                <a:latin typeface="Franklin Gothic Book" panose="020B0503020102020204" pitchFamily="34" charset="0"/>
                <a:ea typeface="Calibri" panose="020F0502020204030204" pitchFamily="34" charset="0"/>
              </a:rPr>
              <a:t> </a:t>
            </a:r>
            <a:r>
              <a:rPr lang="ru-RU" sz="1200" dirty="0">
                <a:latin typeface="Franklin Gothic Book" panose="020B0503020102020204" pitchFamily="34" charset="0"/>
                <a:ea typeface="Calibri" panose="020F0502020204030204" pitchFamily="34" charset="0"/>
              </a:rPr>
              <a:t>потенциально желали бы вступить в волонтерскую организацию по месту учебы, 56% не проявляют такого желания. 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644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318" y="408222"/>
            <a:ext cx="10382323" cy="368280"/>
          </a:xfrm>
        </p:spPr>
        <p:txBody>
          <a:bodyPr/>
          <a:lstStyle/>
          <a:p>
            <a:r>
              <a:rPr lang="ru-RU" dirty="0" smtClean="0"/>
              <a:t>Барьеры вступления в волонтерскую организацию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29851" y="1492871"/>
            <a:ext cx="297521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sz="1400" dirty="0"/>
              <a:t>Для 66% студентов </a:t>
            </a:r>
            <a:r>
              <a:rPr lang="ru-RU" sz="1400" dirty="0" smtClean="0"/>
              <a:t>исследуемых ВУЗов </a:t>
            </a:r>
            <a:r>
              <a:rPr lang="ru-RU" sz="1400" dirty="0"/>
              <a:t>высокая учебная нагрузка является основной причиной для игнорирования волонтерской деятельности, на втором месте находится отсутствие желания быть волонтером (21%), еще 10% мало информированы о волонтерской деятельности. </a:t>
            </a:r>
          </a:p>
          <a:p>
            <a:pPr indent="355600" algn="just"/>
            <a:r>
              <a:rPr lang="ru-RU" sz="1400" dirty="0"/>
              <a:t>Примерно такие же барьеры выявлены среди учащихся </a:t>
            </a:r>
            <a:r>
              <a:rPr lang="ru-RU" sz="1400" dirty="0" smtClean="0"/>
              <a:t>исследуемых средних </a:t>
            </a:r>
            <a:r>
              <a:rPr lang="ru-RU" sz="1400" dirty="0"/>
              <a:t>профессиональных учебных заведений: 72% ссылаются на высокую учебную нагрузку, 14% - на отсутствие личного желания.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23888" y="831094"/>
            <a:ext cx="9803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/>
              <a:t>Почему Вы НЕ занимаетесь </a:t>
            </a:r>
            <a:r>
              <a:rPr lang="ru-RU" sz="1200" b="1" dirty="0" err="1"/>
              <a:t>волонтерством</a:t>
            </a:r>
            <a:r>
              <a:rPr lang="ru-RU" sz="1200" b="1" dirty="0"/>
              <a:t>? </a:t>
            </a:r>
          </a:p>
          <a:p>
            <a:r>
              <a:rPr lang="ru-RU" sz="1200" dirty="0" smtClean="0"/>
              <a:t>(</a:t>
            </a:r>
            <a:r>
              <a:rPr lang="ru-RU" sz="1200" dirty="0"/>
              <a:t>в % от студентов </a:t>
            </a:r>
            <a:r>
              <a:rPr lang="ru-RU" sz="1200" dirty="0" smtClean="0"/>
              <a:t>ВУЗов / </a:t>
            </a:r>
            <a:r>
              <a:rPr lang="ru-RU" sz="1200" dirty="0" err="1" smtClean="0"/>
              <a:t>ССУЗов</a:t>
            </a:r>
            <a:r>
              <a:rPr lang="ru-RU" sz="1200" dirty="0" smtClean="0"/>
              <a:t>, </a:t>
            </a:r>
            <a:r>
              <a:rPr lang="ru-RU" sz="1200" dirty="0"/>
              <a:t>кто НЕ является волонтером, несколько вариантов ответа</a:t>
            </a:r>
            <a:r>
              <a:rPr lang="ru-RU" sz="1200" dirty="0" smtClean="0"/>
              <a:t>)</a:t>
            </a:r>
            <a:endParaRPr lang="ru-RU" sz="1200" i="1" dirty="0"/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3339685006"/>
              </p:ext>
            </p:extLst>
          </p:nvPr>
        </p:nvGraphicFramePr>
        <p:xfrm>
          <a:off x="334963" y="1385092"/>
          <a:ext cx="8194888" cy="4974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997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51318" y="408222"/>
            <a:ext cx="10382323" cy="3682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i="0" kern="1200">
                <a:solidFill>
                  <a:schemeClr val="tx1"/>
                </a:solidFill>
                <a:latin typeface="Franklin Gothic Book" pitchFamily="34" charset="0"/>
                <a:ea typeface="+mj-ea"/>
                <a:cs typeface="+mj-cs"/>
              </a:defRPr>
            </a:lvl1pPr>
          </a:lstStyle>
          <a:p>
            <a:r>
              <a:rPr lang="ru-RU" dirty="0" smtClean="0"/>
              <a:t>Информированность о деятельности НКО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6854" y="831094"/>
            <a:ext cx="99301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Предлагали ли Вам в Вашем учебном заведении какую-либо социальную практику в рамках преподавания дисциплин? </a:t>
            </a:r>
            <a:endParaRPr lang="ru-RU" sz="1200" b="1" dirty="0" smtClean="0">
              <a:latin typeface="Franklin Gothic Book" panose="020B05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200" dirty="0"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% от всех опрошенных студентов ВУЗов, один ответ</a:t>
            </a:r>
            <a:r>
              <a:rPr lang="ru-RU" sz="1200" dirty="0" smtClean="0"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1200" b="1" dirty="0"/>
              <a:t>Предлагали ли Вам в Вашем учебном заведении какую-либо социальную практику в рамках преподавания дисциплин</a:t>
            </a:r>
            <a:r>
              <a:rPr lang="ru-RU" sz="1200" b="1" dirty="0" smtClean="0"/>
              <a:t>?</a:t>
            </a:r>
          </a:p>
          <a:p>
            <a:r>
              <a:rPr lang="ru-RU" sz="1200" dirty="0" smtClean="0"/>
              <a:t> </a:t>
            </a:r>
            <a:r>
              <a:rPr lang="ru-RU" sz="1200" dirty="0"/>
              <a:t>(в % от всех опрошенных учащихся </a:t>
            </a:r>
            <a:r>
              <a:rPr lang="ru-RU" sz="1200" dirty="0" err="1"/>
              <a:t>ССУЗов</a:t>
            </a:r>
            <a:r>
              <a:rPr lang="ru-RU" sz="1200" dirty="0"/>
              <a:t>, один ответ)</a:t>
            </a:r>
            <a:endParaRPr lang="ru-RU" sz="12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34538716"/>
              </p:ext>
            </p:extLst>
          </p:nvPr>
        </p:nvGraphicFramePr>
        <p:xfrm>
          <a:off x="256079" y="3155768"/>
          <a:ext cx="5486400" cy="1998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46853" y="1991655"/>
            <a:ext cx="102867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  <a:tabLst>
                <a:tab pos="1571625" algn="l"/>
              </a:tabLst>
            </a:pPr>
            <a:r>
              <a:rPr lang="ru-RU" sz="1200" dirty="0">
                <a:latin typeface="Franklin Gothic Book" panose="020B0503020102020204" pitchFamily="34" charset="0"/>
                <a:ea typeface="Calibri" panose="020F0502020204030204" pitchFamily="34" charset="0"/>
              </a:rPr>
              <a:t>27% студентов </a:t>
            </a:r>
            <a:r>
              <a:rPr lang="ru-RU" sz="1200" dirty="0" smtClean="0">
                <a:latin typeface="Franklin Gothic Book" panose="020B0503020102020204" pitchFamily="34" charset="0"/>
                <a:ea typeface="Calibri" panose="020F0502020204030204" pitchFamily="34" charset="0"/>
              </a:rPr>
              <a:t>исследуемых ВУЗов отметили, </a:t>
            </a:r>
            <a:r>
              <a:rPr lang="ru-RU" sz="1200" dirty="0">
                <a:latin typeface="Franklin Gothic Book" panose="020B0503020102020204" pitchFamily="34" charset="0"/>
                <a:ea typeface="Calibri" panose="020F0502020204030204" pitchFamily="34" charset="0"/>
              </a:rPr>
              <a:t>что им предлагали социальную практику в рамках преподавания дисциплин. 56% отметили, что таких предложений со стороны ВУЗа не поступало. 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540385" algn="just">
              <a:spcAft>
                <a:spcPts val="0"/>
              </a:spcAft>
              <a:tabLst>
                <a:tab pos="1571625" algn="l"/>
              </a:tabLst>
            </a:pPr>
            <a:r>
              <a:rPr lang="ru-RU" sz="1200" dirty="0">
                <a:latin typeface="Franklin Gothic Book" panose="020B0503020102020204" pitchFamily="34" charset="0"/>
                <a:ea typeface="Calibri" panose="020F0502020204030204" pitchFamily="34" charset="0"/>
              </a:rPr>
              <a:t>Примерно такая же ситуация наблюдается среди учащихся </a:t>
            </a:r>
            <a:r>
              <a:rPr lang="ru-RU" sz="1200" dirty="0" smtClean="0">
                <a:latin typeface="Franklin Gothic Book" panose="020B0503020102020204" pitchFamily="34" charset="0"/>
                <a:ea typeface="Calibri" panose="020F0502020204030204" pitchFamily="34" charset="0"/>
              </a:rPr>
              <a:t>исследуемых </a:t>
            </a:r>
            <a:r>
              <a:rPr lang="ru-RU" sz="1200" dirty="0" err="1" smtClean="0">
                <a:latin typeface="Franklin Gothic Book" panose="020B0503020102020204" pitchFamily="34" charset="0"/>
                <a:ea typeface="Calibri" panose="020F0502020204030204" pitchFamily="34" charset="0"/>
              </a:rPr>
              <a:t>ССУЗов</a:t>
            </a:r>
            <a:r>
              <a:rPr lang="ru-RU" sz="1200" dirty="0">
                <a:latin typeface="Franklin Gothic Book" panose="020B0503020102020204" pitchFamily="34" charset="0"/>
                <a:ea typeface="Calibri" panose="020F0502020204030204" pitchFamily="34" charset="0"/>
              </a:rPr>
              <a:t>: 24% утверждают, что им предлагали социальную практику, 57% отметили, что таких предложений не было. 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967718265"/>
              </p:ext>
            </p:extLst>
          </p:nvPr>
        </p:nvGraphicFramePr>
        <p:xfrm>
          <a:off x="5891284" y="3059883"/>
          <a:ext cx="5486400" cy="2094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46853" y="2969577"/>
            <a:ext cx="4298643" cy="3148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Студенты </a:t>
            </a:r>
            <a:r>
              <a:rPr lang="ru-RU" sz="1400" b="1" dirty="0" smtClean="0">
                <a:solidFill>
                  <a:schemeClr val="tx1"/>
                </a:solidFill>
              </a:rPr>
              <a:t>ВУЗов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634997" y="2969577"/>
            <a:ext cx="4298643" cy="3148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Учащиеся </a:t>
            </a:r>
            <a:r>
              <a:rPr lang="ru-RU" sz="1400" b="1" dirty="0" err="1" smtClean="0">
                <a:solidFill>
                  <a:schemeClr val="tx1"/>
                </a:solidFill>
              </a:rPr>
              <a:t>ССУЗов</a:t>
            </a:r>
            <a:endParaRPr lang="ru-RU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4218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51318" y="408222"/>
            <a:ext cx="10382323" cy="3682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i="0" kern="1200">
                <a:solidFill>
                  <a:schemeClr val="tx1"/>
                </a:solidFill>
                <a:latin typeface="Franklin Gothic Book" pitchFamily="34" charset="0"/>
                <a:ea typeface="+mj-ea"/>
                <a:cs typeface="+mj-cs"/>
              </a:defRPr>
            </a:lvl1pPr>
          </a:lstStyle>
          <a:p>
            <a:r>
              <a:rPr lang="ru-RU" dirty="0" smtClean="0"/>
              <a:t>Информированность о деятельности НКО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37535" y="851931"/>
            <a:ext cx="99121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914400" algn="l"/>
              </a:tabLst>
            </a:pPr>
            <a:r>
              <a:rPr lang="ru-RU" sz="1200" b="1" dirty="0">
                <a:latin typeface="Franklin Gothic Book" panose="020B0503020102020204" pitchFamily="34" charset="0"/>
                <a:ea typeface="Calibri" panose="020F0502020204030204" pitchFamily="34" charset="0"/>
              </a:rPr>
              <a:t>Знаете ли Вы, что такое НКО (некоммерческая организация</a:t>
            </a:r>
            <a:r>
              <a:rPr lang="ru-RU" sz="1200" b="1" dirty="0" smtClean="0">
                <a:latin typeface="Franklin Gothic Book" panose="020B0503020102020204" pitchFamily="34" charset="0"/>
                <a:ea typeface="Calibri" panose="020F0502020204030204" pitchFamily="34" charset="0"/>
              </a:rPr>
              <a:t>)?</a:t>
            </a:r>
          </a:p>
          <a:p>
            <a:pPr>
              <a:spcAft>
                <a:spcPts val="0"/>
              </a:spcAft>
              <a:tabLst>
                <a:tab pos="914400" algn="l"/>
              </a:tabLst>
            </a:pPr>
            <a:r>
              <a:rPr lang="ru-RU" sz="1200" dirty="0" smtClean="0">
                <a:latin typeface="Franklin Gothic Book" panose="020B0503020102020204" pitchFamily="34" charset="0"/>
                <a:ea typeface="Calibri" panose="020F0502020204030204" pitchFamily="34" charset="0"/>
              </a:rPr>
              <a:t>(</a:t>
            </a:r>
            <a:r>
              <a:rPr lang="ru-RU" sz="1200" dirty="0">
                <a:latin typeface="Franklin Gothic Book" panose="020B0503020102020204" pitchFamily="34" charset="0"/>
                <a:ea typeface="Calibri" panose="020F0502020204030204" pitchFamily="34" charset="0"/>
              </a:rPr>
              <a:t>в % от всех опрошенных студентов ВУЗов, один ответ</a:t>
            </a:r>
            <a:r>
              <a:rPr lang="ru-RU" sz="1200" dirty="0" smtClean="0">
                <a:latin typeface="Franklin Gothic Book" panose="020B0503020102020204" pitchFamily="34" charset="0"/>
                <a:ea typeface="Calibri" panose="020F0502020204030204" pitchFamily="34" charset="0"/>
              </a:rPr>
              <a:t>)</a:t>
            </a:r>
          </a:p>
          <a:p>
            <a:pPr>
              <a:tabLst>
                <a:tab pos="914400" algn="l"/>
              </a:tabLst>
            </a:pPr>
            <a:r>
              <a:rPr lang="ru-RU" sz="1200" b="1" dirty="0"/>
              <a:t>Знаете ли Вы, что такое НКО (некоммерческая организация)? </a:t>
            </a:r>
            <a:endParaRPr lang="ru-RU" sz="1200" b="1" dirty="0" smtClean="0"/>
          </a:p>
          <a:p>
            <a:pPr>
              <a:tabLst>
                <a:tab pos="914400" algn="l"/>
              </a:tabLst>
            </a:pPr>
            <a:r>
              <a:rPr lang="ru-RU" sz="1200" dirty="0" smtClean="0"/>
              <a:t>(</a:t>
            </a:r>
            <a:r>
              <a:rPr lang="ru-RU" sz="1200" dirty="0"/>
              <a:t>в % от всех опрошенных учащихся </a:t>
            </a:r>
            <a:r>
              <a:rPr lang="ru-RU" sz="1200" dirty="0" err="1"/>
              <a:t>ССУЗов</a:t>
            </a:r>
            <a:r>
              <a:rPr lang="ru-RU" sz="1200" dirty="0"/>
              <a:t>, один ответ</a:t>
            </a:r>
            <a:r>
              <a:rPr lang="ru-RU" sz="1200" dirty="0" smtClean="0"/>
              <a:t>)</a:t>
            </a:r>
            <a:endParaRPr lang="ru-RU" sz="12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649344157"/>
              </p:ext>
            </p:extLst>
          </p:nvPr>
        </p:nvGraphicFramePr>
        <p:xfrm>
          <a:off x="0" y="2789123"/>
          <a:ext cx="5922010" cy="1934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83582" y="2314485"/>
            <a:ext cx="4298643" cy="3148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Студенты </a:t>
            </a:r>
            <a:r>
              <a:rPr lang="ru-RU" sz="1400" b="1" dirty="0" smtClean="0">
                <a:solidFill>
                  <a:schemeClr val="tx1"/>
                </a:solidFill>
              </a:rPr>
              <a:t>ВУЗов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68611" y="2314485"/>
            <a:ext cx="4298643" cy="3148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Учащиеся </a:t>
            </a:r>
            <a:r>
              <a:rPr lang="ru-RU" sz="1400" b="1" dirty="0" err="1" smtClean="0">
                <a:solidFill>
                  <a:schemeClr val="tx1"/>
                </a:solidFill>
              </a:rPr>
              <a:t>ССУЗов</a:t>
            </a:r>
            <a:endParaRPr lang="ru-RU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571234298"/>
              </p:ext>
            </p:extLst>
          </p:nvPr>
        </p:nvGraphicFramePr>
        <p:xfrm>
          <a:off x="4645244" y="2765819"/>
          <a:ext cx="5922010" cy="1958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37534" y="4747272"/>
            <a:ext cx="991218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  <a:tabLst>
                <a:tab pos="914400" algn="l"/>
              </a:tabLst>
            </a:pPr>
            <a:r>
              <a:rPr lang="ru-RU" sz="1400" dirty="0" smtClean="0">
                <a:latin typeface="Franklin Gothic Book" panose="020B0503020102020204" pitchFamily="34" charset="0"/>
                <a:ea typeface="Calibri" panose="020F0502020204030204" pitchFamily="34" charset="0"/>
              </a:rPr>
              <a:t>Информированность об НКО среди студентов исследуемых высших учебных заведений распределилась примерно поровну: 50% студентов знают о том, что такое НКО, 48% не имеют такой информации. </a:t>
            </a:r>
            <a:endParaRPr lang="ru-RU" sz="14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540385" algn="just">
              <a:spcAft>
                <a:spcPts val="0"/>
              </a:spcAft>
              <a:tabLst>
                <a:tab pos="914400" algn="l"/>
              </a:tabLst>
            </a:pPr>
            <a:r>
              <a:rPr lang="ru-RU" sz="1400" dirty="0" smtClean="0">
                <a:latin typeface="Franklin Gothic Book" panose="020B0503020102020204" pitchFamily="34" charset="0"/>
                <a:ea typeface="Calibri" panose="020F0502020204030204" pitchFamily="34" charset="0"/>
              </a:rPr>
              <a:t>Стоит отметить низкую информированность учащихся исследуемых </a:t>
            </a:r>
            <a:r>
              <a:rPr lang="ru-RU" sz="1400" dirty="0" err="1" smtClean="0">
                <a:latin typeface="Franklin Gothic Book" panose="020B0503020102020204" pitchFamily="34" charset="0"/>
                <a:ea typeface="Calibri" panose="020F0502020204030204" pitchFamily="34" charset="0"/>
              </a:rPr>
              <a:t>ССУЗов</a:t>
            </a:r>
            <a:r>
              <a:rPr lang="ru-RU" sz="1400" dirty="0" smtClean="0">
                <a:latin typeface="Franklin Gothic Book" panose="020B0503020102020204" pitchFamily="34" charset="0"/>
                <a:ea typeface="Calibri" panose="020F0502020204030204" pitchFamily="34" charset="0"/>
              </a:rPr>
              <a:t> об НКО: только 24% опрошенных знают о том, что такое НКО. 74% не информированы об этом. 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054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5992" y="836262"/>
            <a:ext cx="98627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914400" algn="l"/>
              </a:tabLst>
            </a:pPr>
            <a:r>
              <a:rPr lang="ru-RU" sz="1200" b="1" dirty="0">
                <a:latin typeface="Franklin Gothic Book" panose="020B0503020102020204" pitchFamily="34" charset="0"/>
                <a:ea typeface="Calibri" panose="020F0502020204030204" pitchFamily="34" charset="0"/>
              </a:rPr>
              <a:t>Посещали ли Ваше учебное заведение представители НКО, чтобы пригласить Вас поучаствовать в волонтерской деятельности? </a:t>
            </a:r>
            <a:endParaRPr lang="ru-RU" sz="1200" b="1" dirty="0" smtClean="0">
              <a:latin typeface="Franklin Gothic Book" panose="020B050302010202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  <a:tabLst>
                <a:tab pos="914400" algn="l"/>
              </a:tabLst>
            </a:pPr>
            <a:r>
              <a:rPr lang="ru-RU" sz="1200" dirty="0" smtClean="0">
                <a:latin typeface="Franklin Gothic Book" panose="020B0503020102020204" pitchFamily="34" charset="0"/>
                <a:ea typeface="Calibri" panose="020F0502020204030204" pitchFamily="34" charset="0"/>
              </a:rPr>
              <a:t>(</a:t>
            </a:r>
            <a:r>
              <a:rPr lang="ru-RU" sz="1200" dirty="0">
                <a:latin typeface="Franklin Gothic Book" panose="020B0503020102020204" pitchFamily="34" charset="0"/>
                <a:ea typeface="Calibri" panose="020F0502020204030204" pitchFamily="34" charset="0"/>
              </a:rPr>
              <a:t>в % от студентов </a:t>
            </a:r>
            <a:r>
              <a:rPr lang="ru-RU" sz="1200" dirty="0" smtClean="0">
                <a:latin typeface="Franklin Gothic Book" panose="020B0503020102020204" pitchFamily="34" charset="0"/>
                <a:ea typeface="Calibri" panose="020F0502020204030204" pitchFamily="34" charset="0"/>
              </a:rPr>
              <a:t>ВУЗов/учащихся </a:t>
            </a:r>
            <a:r>
              <a:rPr lang="ru-RU" sz="1200" dirty="0" err="1" smtClean="0">
                <a:latin typeface="Franklin Gothic Book" panose="020B0503020102020204" pitchFamily="34" charset="0"/>
                <a:ea typeface="Calibri" panose="020F0502020204030204" pitchFamily="34" charset="0"/>
              </a:rPr>
              <a:t>ССУЗов</a:t>
            </a:r>
            <a:r>
              <a:rPr lang="ru-RU" sz="1200" dirty="0" smtClean="0">
                <a:latin typeface="Franklin Gothic Book" panose="020B0503020102020204" pitchFamily="34" charset="0"/>
                <a:ea typeface="Calibri" panose="020F0502020204030204" pitchFamily="34" charset="0"/>
              </a:rPr>
              <a:t>, </a:t>
            </a:r>
            <a:r>
              <a:rPr lang="ru-RU" sz="1200" dirty="0">
                <a:latin typeface="Franklin Gothic Book" panose="020B0503020102020204" pitchFamily="34" charset="0"/>
                <a:ea typeface="Calibri" panose="020F0502020204030204" pitchFamily="34" charset="0"/>
              </a:rPr>
              <a:t>осведомленных об НКО, один ответ, один ответ</a:t>
            </a:r>
            <a:r>
              <a:rPr lang="ru-RU" sz="1200" dirty="0" smtClean="0">
                <a:latin typeface="Franklin Gothic Book" panose="020B0503020102020204" pitchFamily="34" charset="0"/>
                <a:ea typeface="Calibri" panose="020F0502020204030204" pitchFamily="34" charset="0"/>
              </a:rPr>
              <a:t>)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51318" y="408222"/>
            <a:ext cx="10382323" cy="3682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i="0" kern="1200">
                <a:solidFill>
                  <a:schemeClr val="tx1"/>
                </a:solidFill>
                <a:latin typeface="Franklin Gothic Book" pitchFamily="34" charset="0"/>
                <a:ea typeface="+mj-ea"/>
                <a:cs typeface="+mj-cs"/>
              </a:defRPr>
            </a:lvl1pPr>
          </a:lstStyle>
          <a:p>
            <a:r>
              <a:rPr lang="ru-RU" dirty="0" smtClean="0"/>
              <a:t>Информированность о деятельности НКО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580894077"/>
              </p:ext>
            </p:extLst>
          </p:nvPr>
        </p:nvGraphicFramePr>
        <p:xfrm>
          <a:off x="0" y="2347415"/>
          <a:ext cx="5805170" cy="2189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83582" y="2205301"/>
            <a:ext cx="4298643" cy="3148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Студенты </a:t>
            </a:r>
            <a:r>
              <a:rPr lang="ru-RU" sz="1400" b="1" dirty="0" smtClean="0">
                <a:solidFill>
                  <a:schemeClr val="tx1"/>
                </a:solidFill>
              </a:rPr>
              <a:t>ВУЗов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68611" y="2205301"/>
            <a:ext cx="4298643" cy="3148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Учащиеся </a:t>
            </a:r>
            <a:r>
              <a:rPr lang="ru-RU" sz="1400" b="1" dirty="0" err="1" smtClean="0">
                <a:solidFill>
                  <a:schemeClr val="tx1"/>
                </a:solidFill>
              </a:rPr>
              <a:t>ССУЗов</a:t>
            </a:r>
            <a:endParaRPr lang="ru-RU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607536941"/>
              </p:ext>
            </p:extLst>
          </p:nvPr>
        </p:nvGraphicFramePr>
        <p:xfrm>
          <a:off x="5674732" y="2385342"/>
          <a:ext cx="5486400" cy="2151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50863" y="4391210"/>
            <a:ext cx="991639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ru-RU" sz="1200" dirty="0">
                <a:latin typeface="Franklin Gothic Book" panose="020B0503020102020204" pitchFamily="34" charset="0"/>
                <a:ea typeface="Calibri" panose="020F0502020204030204" pitchFamily="34" charset="0"/>
              </a:rPr>
              <a:t>57% студентов </a:t>
            </a:r>
            <a:r>
              <a:rPr lang="ru-RU" sz="1200" dirty="0" smtClean="0">
                <a:latin typeface="Franklin Gothic Book" panose="020B0503020102020204" pitchFamily="34" charset="0"/>
                <a:ea typeface="Calibri" panose="020F0502020204030204" pitchFamily="34" charset="0"/>
              </a:rPr>
              <a:t>исследуемых ВУЗов, осведомленных об НКО, </a:t>
            </a:r>
            <a:r>
              <a:rPr lang="ru-RU" sz="1200" dirty="0">
                <a:latin typeface="Franklin Gothic Book" panose="020B0503020102020204" pitchFamily="34" charset="0"/>
                <a:ea typeface="Calibri" panose="020F0502020204030204" pitchFamily="34" charset="0"/>
              </a:rPr>
              <a:t>утверждают, что их учебное заведение не посещали представители НКО, еще 37% не имеют такой информации. Только 6% студентов отметили факт посещения учебного заведения представителями НКО. При этом учащиеся затруднились точно сказать название данной НКО, определив лишь профиль помощи: помощь пожилым людям/ ветеранам, помощь в проведении универсиады. 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540385" algn="just">
              <a:spcAft>
                <a:spcPts val="0"/>
              </a:spcAft>
            </a:pPr>
            <a:r>
              <a:rPr lang="ru-RU" sz="1200" dirty="0">
                <a:latin typeface="Franklin Gothic Book" panose="020B0503020102020204" pitchFamily="34" charset="0"/>
                <a:ea typeface="Calibri" panose="020F0502020204030204" pitchFamily="34" charset="0"/>
              </a:rPr>
              <a:t>67% учащихся </a:t>
            </a:r>
            <a:r>
              <a:rPr lang="ru-RU" sz="1200" dirty="0" smtClean="0">
                <a:latin typeface="Franklin Gothic Book" panose="020B0503020102020204" pitchFamily="34" charset="0"/>
                <a:ea typeface="Calibri" panose="020F0502020204030204" pitchFamily="34" charset="0"/>
              </a:rPr>
              <a:t>исследуемых </a:t>
            </a:r>
            <a:r>
              <a:rPr lang="ru-RU" sz="1200" dirty="0" err="1" smtClean="0">
                <a:latin typeface="Franklin Gothic Book" panose="020B0503020102020204" pitchFamily="34" charset="0"/>
                <a:ea typeface="Calibri" panose="020F0502020204030204" pitchFamily="34" charset="0"/>
              </a:rPr>
              <a:t>ССУЗов</a:t>
            </a:r>
            <a:r>
              <a:rPr lang="ru-RU" sz="1200" dirty="0" smtClean="0">
                <a:latin typeface="Franklin Gothic Book" panose="020B0503020102020204" pitchFamily="34" charset="0"/>
                <a:ea typeface="Calibri" panose="020F0502020204030204" pitchFamily="34" charset="0"/>
              </a:rPr>
              <a:t>, осведомленных об НКО, </a:t>
            </a:r>
            <a:r>
              <a:rPr lang="ru-RU" sz="1200" dirty="0">
                <a:latin typeface="Franklin Gothic Book" panose="020B0503020102020204" pitchFamily="34" charset="0"/>
                <a:ea typeface="Calibri" panose="020F0502020204030204" pitchFamily="34" charset="0"/>
              </a:rPr>
              <a:t>утверждают, что их учебное заведение не посещали представители НКО, 31% такой информацией не обладает. Только 2% учащихся отметили факт посещения учебного заведения представителями НКО. При этом учащиеся затруднились точно сказать название данной НКО. 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540385" algn="just">
              <a:spcAft>
                <a:spcPts val="0"/>
              </a:spcAft>
            </a:pPr>
            <a:r>
              <a:rPr lang="ru-RU" sz="1200" dirty="0">
                <a:latin typeface="Franklin Gothic Book" panose="020B0503020102020204" pitchFamily="34" charset="0"/>
                <a:ea typeface="Calibri" panose="020F0502020204030204" pitchFamily="34" charset="0"/>
              </a:rPr>
              <a:t>Данные свидетельствуют о том, что </a:t>
            </a:r>
            <a:r>
              <a:rPr lang="ru-RU" sz="1200" dirty="0" smtClean="0">
                <a:latin typeface="Franklin Gothic Book" panose="020B0503020102020204" pitchFamily="34" charset="0"/>
                <a:ea typeface="Calibri" panose="020F0502020204030204" pitchFamily="34" charset="0"/>
              </a:rPr>
              <a:t>опрошенные студенты </a:t>
            </a:r>
            <a:r>
              <a:rPr lang="ru-RU" sz="1200" dirty="0">
                <a:latin typeface="Franklin Gothic Book" panose="020B0503020102020204" pitchFamily="34" charset="0"/>
                <a:ea typeface="Calibri" panose="020F0502020204030204" pitchFamily="34" charset="0"/>
              </a:rPr>
              <a:t>мало информированы о контактах учебного заведения с представителями НКО (даже если таковые контакты имеют место), а в случае осуществления таких контактов наблюдается низкий уровень идентификации названия НКО и области ее деятельности. 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9680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491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6804" y="389166"/>
            <a:ext cx="7786742" cy="368280"/>
          </a:xfrm>
        </p:spPr>
        <p:txBody>
          <a:bodyPr/>
          <a:lstStyle/>
          <a:p>
            <a:r>
              <a:rPr lang="ru-RU" dirty="0" smtClean="0"/>
              <a:t>Методика исследования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23887" y="955595"/>
            <a:ext cx="10015083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3FA88F"/>
              </a:buClr>
            </a:pPr>
            <a:r>
              <a:rPr lang="ru-RU" sz="1400" b="1" dirty="0"/>
              <a:t>Цель: </a:t>
            </a:r>
            <a:r>
              <a:rPr lang="ru-RU" sz="1400" dirty="0" smtClean="0"/>
              <a:t>выявление потенциала развития добровольчества среди обучающихся образовательных организаций среднего профессионального и высшего образования.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3FA88F"/>
              </a:buClr>
            </a:pPr>
            <a:r>
              <a:rPr lang="ru-RU" sz="1400" b="1" dirty="0" smtClean="0"/>
              <a:t>Задачи</a:t>
            </a:r>
            <a:r>
              <a:rPr lang="ru-RU" sz="1400" b="1" dirty="0"/>
              <a:t>: 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400" dirty="0"/>
              <a:t>отношение учащихся к добровольческой деятельности (информированность, восприятие, стереотипы);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400" dirty="0"/>
              <a:t>оценка текущей вовлеченности и привлекательности добровольческой деятельности для учащихся.</a:t>
            </a:r>
          </a:p>
          <a:p>
            <a:pPr lvl="1" algn="just">
              <a:buClr>
                <a:srgbClr val="00947A"/>
              </a:buClr>
            </a:pPr>
            <a:endParaRPr lang="ru-RU" sz="1400" dirty="0"/>
          </a:p>
          <a:p>
            <a:pPr algn="just"/>
            <a:r>
              <a:rPr lang="ru-RU" sz="1400" b="1" dirty="0"/>
              <a:t>Целевая аудитория: </a:t>
            </a:r>
            <a:r>
              <a:rPr lang="ru-RU" sz="1400" dirty="0"/>
              <a:t>учащиеся образовательных организаций среднего профессионального  и высшего образования РФ.</a:t>
            </a:r>
          </a:p>
          <a:p>
            <a:pPr algn="just"/>
            <a:endParaRPr lang="ru-RU" sz="1400" b="1" dirty="0"/>
          </a:p>
          <a:p>
            <a:pPr algn="just"/>
            <a:r>
              <a:rPr lang="ru-RU" sz="1400" b="1" dirty="0"/>
              <a:t>Метод: </a:t>
            </a:r>
            <a:r>
              <a:rPr lang="ru-RU" sz="1400" dirty="0" smtClean="0"/>
              <a:t>личный опрос </a:t>
            </a:r>
            <a:r>
              <a:rPr lang="ru-RU" sz="1400" dirty="0"/>
              <a:t>представителей целевой аудитории. </a:t>
            </a:r>
          </a:p>
          <a:p>
            <a:pPr algn="just"/>
            <a:endParaRPr lang="ru-RU" sz="1400" b="1" dirty="0"/>
          </a:p>
          <a:p>
            <a:pPr algn="just"/>
            <a:r>
              <a:rPr lang="ru-RU" sz="1400" b="1" dirty="0"/>
              <a:t>Выборка</a:t>
            </a:r>
            <a:r>
              <a:rPr lang="ru-RU" sz="1400" dirty="0" smtClean="0"/>
              <a:t>: 600 учащихся учреждений среднего профессионального образования; 600 студентов учреждений высшего образования. </a:t>
            </a:r>
            <a:endParaRPr lang="ru-RU" sz="1400" dirty="0"/>
          </a:p>
          <a:p>
            <a:pPr algn="just"/>
            <a:endParaRPr lang="ru-RU" sz="1400" b="1" dirty="0"/>
          </a:p>
          <a:p>
            <a:pPr algn="just"/>
            <a:r>
              <a:rPr lang="ru-RU" sz="1400" b="1" dirty="0"/>
              <a:t>География исследования</a:t>
            </a:r>
            <a:r>
              <a:rPr lang="ru-RU" sz="1400" b="1" dirty="0" smtClean="0"/>
              <a:t>: </a:t>
            </a:r>
          </a:p>
          <a:p>
            <a:pPr marL="285750" indent="-2857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400" dirty="0" smtClean="0"/>
              <a:t>Краснодарский </a:t>
            </a:r>
            <a:r>
              <a:rPr lang="ru-RU" sz="1400" dirty="0"/>
              <a:t>край, Челябинская область, Республика Башкортостан, Московская область, Новосибирская область, Амурская область, Мурманская область, Республика Дагестан, Нижегородская область, Воронежская область; </a:t>
            </a:r>
          </a:p>
          <a:p>
            <a:pPr marL="285750" indent="-2857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400" dirty="0"/>
              <a:t>Москва, Санкт-Петербург, Приморский край, Республика Татарстан, Ставропольский край, Красноярский край, Свердловская область, Ростовская область, Белгородская область, Томская область. </a:t>
            </a:r>
            <a:endParaRPr lang="ru-RU" sz="1400" dirty="0" smtClean="0"/>
          </a:p>
          <a:p>
            <a:pPr algn="just"/>
            <a:endParaRPr lang="ru-RU" sz="1400" dirty="0"/>
          </a:p>
          <a:p>
            <a:pPr algn="just"/>
            <a:r>
              <a:rPr lang="ru-RU" sz="1400" b="1" dirty="0"/>
              <a:t>Сроки проведения: </a:t>
            </a:r>
            <a:r>
              <a:rPr lang="ru-RU" sz="1400" dirty="0" smtClean="0"/>
              <a:t>ноябрь 2019 </a:t>
            </a:r>
            <a:r>
              <a:rPr lang="ru-RU" sz="1400" dirty="0"/>
              <a:t>г.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37536" y="5614928"/>
            <a:ext cx="1014419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927B"/>
                </a:solidFill>
              </a:rPr>
              <a:t>! Примечание</a:t>
            </a:r>
            <a:r>
              <a:rPr lang="ru-RU" dirty="0" smtClean="0">
                <a:solidFill>
                  <a:srgbClr val="00927B"/>
                </a:solidFill>
              </a:rPr>
              <a:t>: </a:t>
            </a:r>
            <a:r>
              <a:rPr lang="ru-RU" sz="1600" dirty="0" smtClean="0"/>
              <a:t>приведенные в отчете данные и выводы относятся к конкретным регионам опроса и учебным заведениям-участникам исследования, поэтому не могут быть </a:t>
            </a:r>
            <a:r>
              <a:rPr lang="ru-RU" sz="1600" dirty="0" err="1" smtClean="0"/>
              <a:t>генерализованы</a:t>
            </a:r>
            <a:r>
              <a:rPr lang="ru-RU" sz="1600" dirty="0" smtClean="0"/>
              <a:t> на студентов всех российских ВУЗов/учащихся </a:t>
            </a:r>
            <a:r>
              <a:rPr lang="ru-RU" sz="1600" dirty="0" err="1" smtClean="0"/>
              <a:t>ССУЗов</a:t>
            </a:r>
            <a:r>
              <a:rPr lang="ru-RU" sz="1600" dirty="0" smtClean="0"/>
              <a:t> 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50592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317" y="360138"/>
            <a:ext cx="10382323" cy="368280"/>
          </a:xfrm>
        </p:spPr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7537" y="852020"/>
            <a:ext cx="9929812" cy="5657962"/>
          </a:xfrm>
        </p:spPr>
        <p:txBody>
          <a:bodyPr>
            <a:normAutofit lnSpcReduction="10000"/>
          </a:bodyPr>
          <a:lstStyle/>
          <a:p>
            <a:pPr marL="171450" lvl="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400" dirty="0"/>
              <a:t>В студенческой среде присутствует высокий уровень информированности о понятии «волонтерство» и понимание большой значимости этого социального явления. </a:t>
            </a:r>
          </a:p>
          <a:p>
            <a:pPr marL="171450" lvl="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400" dirty="0"/>
              <a:t>Наиболее востребованными областями для </a:t>
            </a:r>
            <a:r>
              <a:rPr lang="ru-RU" sz="1400" dirty="0" err="1"/>
              <a:t>волонтерства</a:t>
            </a:r>
            <a:r>
              <a:rPr lang="ru-RU" sz="1400" dirty="0"/>
              <a:t> считаются: социальная помощь особым категориям взрослых и детей, экологическая деятельность, помощь животным.</a:t>
            </a:r>
          </a:p>
          <a:p>
            <a:pPr marL="171450" lvl="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400" dirty="0"/>
              <a:t>О существовании волонтерских организаций в своем городе, вузе осведомлены около половины студентов. Среди студентов </a:t>
            </a:r>
            <a:r>
              <a:rPr lang="ru-RU" sz="1400" dirty="0" err="1"/>
              <a:t>ССУЗов</a:t>
            </a:r>
            <a:r>
              <a:rPr lang="ru-RU" sz="1400" dirty="0"/>
              <a:t>, осведомленность значительно ниже.</a:t>
            </a:r>
          </a:p>
          <a:p>
            <a:pPr marL="171450" lvl="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400" dirty="0" smtClean="0"/>
              <a:t>Всего лишь </a:t>
            </a:r>
            <a:r>
              <a:rPr lang="ru-RU" sz="1400" dirty="0"/>
              <a:t>один студент из 12 состоит в какой-либо волонтерской организации.</a:t>
            </a:r>
          </a:p>
          <a:p>
            <a:pPr marL="171450" lvl="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400" dirty="0" smtClean="0"/>
              <a:t>В </a:t>
            </a:r>
            <a:r>
              <a:rPr lang="ru-RU" sz="1400" dirty="0"/>
              <a:t>целом, </a:t>
            </a:r>
            <a:r>
              <a:rPr lang="ru-RU" sz="1400" dirty="0" smtClean="0"/>
              <a:t>более </a:t>
            </a:r>
            <a:r>
              <a:rPr lang="ru-RU" sz="1400" dirty="0"/>
              <a:t>половины учебных заведений поощряют занятия </a:t>
            </a:r>
            <a:r>
              <a:rPr lang="ru-RU" sz="1400" dirty="0" err="1"/>
              <a:t>волонтерством</a:t>
            </a:r>
            <a:r>
              <a:rPr lang="ru-RU" sz="1400" dirty="0"/>
              <a:t> своих студентов, как материально, так и не материально. </a:t>
            </a:r>
          </a:p>
          <a:p>
            <a:pPr marL="171450" lvl="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400" dirty="0" smtClean="0"/>
              <a:t>Основной </a:t>
            </a:r>
            <a:r>
              <a:rPr lang="ru-RU" sz="1400" dirty="0"/>
              <a:t>причиной отказа от занятия волонтерской деятельностью, является значительная учебная нагрузка, отсутствие желания быть волонтером и недостаток информации о волонтерской деятельности.</a:t>
            </a:r>
          </a:p>
          <a:p>
            <a:pPr marL="171450" lvl="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400" dirty="0"/>
              <a:t>Волонтерам свойственны такие личностные качества, как: ответственность, социальная активность, общительность, милосердие.</a:t>
            </a:r>
          </a:p>
          <a:p>
            <a:pPr marL="171450" lvl="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400" dirty="0"/>
              <a:t>40% студентов ВУЗов потенциально желали бы вступить в региональную / городскую волонтерскую организацию, 56% не проявляют такого желания. 32% студентов ВУЗов потенциально желали бы вступить в волонтерскую организацию по месту учебы, 60% не изъявляют такого желания.</a:t>
            </a:r>
          </a:p>
          <a:p>
            <a:pPr marL="171450" lvl="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400" dirty="0" smtClean="0"/>
              <a:t>Значительная </a:t>
            </a:r>
            <a:r>
              <a:rPr lang="ru-RU" sz="1400" dirty="0"/>
              <a:t>доля студентов не знает, что такое НКО и о их работе с учебными учреждениями. С приглашением в волонтерскую деятельность от НКО в учебном заведении сталкивалась крайне малая доля студентов. Причинами малого сотрудничества учебных учреждений и НКО называют: отсутствие информации о возможности сотрудничества, отсутствие НКО, способных работать в учебном заведении, опасения за учебный процесс, отсутствие заинтересованности со стороны учебного заведения, отсутствие экономической выгоды.</a:t>
            </a:r>
          </a:p>
          <a:p>
            <a:pPr marL="171450" lvl="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400" dirty="0" smtClean="0"/>
              <a:t>Основным </a:t>
            </a:r>
            <a:r>
              <a:rPr lang="ru-RU" sz="1400" dirty="0"/>
              <a:t>источником информации о волонтерской деятельности являются социальные сети / блоги, интернет-сайты, </a:t>
            </a:r>
            <a:r>
              <a:rPr lang="ru-RU" sz="1400" dirty="0" err="1"/>
              <a:t>референтное</a:t>
            </a:r>
            <a:r>
              <a:rPr lang="ru-RU" sz="1400" dirty="0"/>
              <a:t> окружение, телевидение, сайт учебного заведения.</a:t>
            </a:r>
          </a:p>
          <a:p>
            <a:pPr marL="171450" lvl="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400" dirty="0" smtClean="0"/>
              <a:t>Развитию </a:t>
            </a:r>
            <a:r>
              <a:rPr lang="ru-RU" sz="1400" dirty="0" err="1"/>
              <a:t>волонтерства</a:t>
            </a:r>
            <a:r>
              <a:rPr lang="ru-RU" sz="1400" dirty="0"/>
              <a:t> могут способствовать различные бонусы и поощрения, распространение информации о </a:t>
            </a:r>
            <a:r>
              <a:rPr lang="ru-RU" sz="1400" dirty="0" err="1"/>
              <a:t>волонтерстве</a:t>
            </a:r>
            <a:r>
              <a:rPr lang="ru-RU" sz="1400" dirty="0"/>
              <a:t>, реклама волонтерский акций и </a:t>
            </a:r>
            <a:r>
              <a:rPr lang="ru-RU" sz="1400" dirty="0" smtClean="0"/>
              <a:t>движений. </a:t>
            </a:r>
            <a:endParaRPr lang="ru-RU" dirty="0"/>
          </a:p>
          <a:p>
            <a:pPr marL="171450" indent="-171450" algn="just">
              <a:buClr>
                <a:schemeClr val="accent1">
                  <a:lumMod val="50000"/>
                </a:schemeClr>
              </a:buClr>
              <a:buSzPct val="150000"/>
              <a:buFont typeface="Franklin Gothic Book" panose="020B0503020102020204" pitchFamily="34" charset="0"/>
              <a:buChar char="•"/>
            </a:pPr>
            <a:endParaRPr lang="ru-RU" sz="1400" dirty="0" smtClean="0"/>
          </a:p>
          <a:p>
            <a:pPr marL="171450" indent="-171450" algn="just">
              <a:buClr>
                <a:schemeClr val="accent1">
                  <a:lumMod val="50000"/>
                </a:schemeClr>
              </a:buClr>
              <a:buSzPct val="150000"/>
              <a:buFont typeface="Franklin Gothic Book" panose="020B0503020102020204" pitchFamily="34" charset="0"/>
              <a:buChar char="•"/>
            </a:pPr>
            <a:endParaRPr lang="ru-RU" sz="1400" dirty="0" smtClean="0"/>
          </a:p>
          <a:p>
            <a:pPr marL="171450" indent="-171450" algn="just">
              <a:buClr>
                <a:schemeClr val="accent1">
                  <a:lumMod val="50000"/>
                </a:schemeClr>
              </a:buClr>
              <a:buSzPct val="150000"/>
              <a:buFont typeface="Franklin Gothic Book" panose="020B0503020102020204" pitchFamily="34" charset="0"/>
              <a:buChar char="•"/>
            </a:pPr>
            <a:endParaRPr lang="ru-RU" sz="1400" dirty="0"/>
          </a:p>
          <a:p>
            <a:pPr marL="171450" indent="-171450" algn="just">
              <a:buClr>
                <a:schemeClr val="accent1">
                  <a:lumMod val="50000"/>
                </a:schemeClr>
              </a:buClr>
              <a:buSzPct val="150000"/>
              <a:buFont typeface="Franklin Gothic Book" panose="020B0503020102020204" pitchFamily="34" charset="0"/>
              <a:buChar char="•"/>
            </a:pPr>
            <a:endParaRPr lang="ru-RU" sz="1400" dirty="0"/>
          </a:p>
          <a:p>
            <a:pPr marL="171450" indent="-171450" algn="just">
              <a:buClr>
                <a:schemeClr val="accent1">
                  <a:lumMod val="50000"/>
                </a:schemeClr>
              </a:buClr>
              <a:buSzPct val="150000"/>
              <a:buFont typeface="Franklin Gothic Book" panose="020B0503020102020204" pitchFamily="34" charset="0"/>
              <a:buChar char="•"/>
            </a:pPr>
            <a:endParaRPr lang="ru-RU" sz="1400" dirty="0"/>
          </a:p>
          <a:p>
            <a:pPr marL="171450" indent="-171450">
              <a:buClr>
                <a:schemeClr val="accent1">
                  <a:lumMod val="50000"/>
                </a:schemeClr>
              </a:buClr>
              <a:buSzPct val="150000"/>
              <a:buFont typeface="Franklin Gothic Book" panose="020B0503020102020204" pitchFamily="34" charset="0"/>
              <a:buChar char="•"/>
            </a:pPr>
            <a:endParaRPr lang="ru-RU" sz="1400" dirty="0" smtClean="0"/>
          </a:p>
        </p:txBody>
      </p:sp>
    </p:spTree>
    <p:extLst>
      <p:ext uri="{BB962C8B-B14F-4D97-AF65-F5344CB8AC3E}">
        <p14:creationId xmlns:p14="http://schemas.microsoft.com/office/powerpoint/2010/main" val="202443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 smtClean="0"/>
              <a:t>Информированность о понятии «волонтерство»</a:t>
            </a:r>
            <a:endParaRPr lang="ru-RU" sz="1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8468" y="5683392"/>
            <a:ext cx="11027506" cy="83539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Согласно результату опроса, в целом </a:t>
            </a:r>
            <a:r>
              <a:rPr lang="ru-RU" b="1" dirty="0"/>
              <a:t>99% опрошенных студентов ВУЗов осведомлены о понятии «Волонтерство</a:t>
            </a:r>
            <a:r>
              <a:rPr lang="ru-RU" dirty="0"/>
              <a:t>». 31% из них отметили, что им известно такое понятие, однако подробной информацией они не обладают. </a:t>
            </a:r>
            <a:endParaRPr lang="ru-RU" dirty="0" smtClean="0"/>
          </a:p>
          <a:p>
            <a:r>
              <a:rPr lang="ru-RU" dirty="0" smtClean="0"/>
              <a:t>Примерно </a:t>
            </a:r>
            <a:r>
              <a:rPr lang="ru-RU" dirty="0"/>
              <a:t>такая же тенденция наблюдается среди опрошенных студентов средних профессиональных учебных заведений (</a:t>
            </a:r>
            <a:r>
              <a:rPr lang="ru-RU" dirty="0" err="1"/>
              <a:t>ССУЗов</a:t>
            </a:r>
            <a:r>
              <a:rPr lang="ru-RU" dirty="0"/>
              <a:t>): </a:t>
            </a:r>
            <a:r>
              <a:rPr lang="ru-RU" b="1" dirty="0"/>
              <a:t>96% опрошенных учащихся </a:t>
            </a:r>
            <a:r>
              <a:rPr lang="ru-RU" b="1" dirty="0" err="1"/>
              <a:t>ССУЗов</a:t>
            </a:r>
            <a:r>
              <a:rPr lang="ru-RU" b="1" dirty="0"/>
              <a:t> осведомлены о понятии «Волонтерство»</a:t>
            </a:r>
            <a:r>
              <a:rPr lang="ru-RU" dirty="0"/>
              <a:t>. </a:t>
            </a:r>
            <a:endParaRPr lang="ru-RU" dirty="0" smtClean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A2C4422-18E7-44D0-9934-4FA2DC580FA6}"/>
              </a:ext>
            </a:extLst>
          </p:cNvPr>
          <p:cNvSpPr/>
          <p:nvPr/>
        </p:nvSpPr>
        <p:spPr>
          <a:xfrm>
            <a:off x="623887" y="834485"/>
            <a:ext cx="997154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b="1" dirty="0"/>
              <a:t>Скажите, знаете ли Вы о таком понятии, как «волонтерство»? </a:t>
            </a:r>
            <a:endParaRPr lang="ru-RU" sz="1200" b="1" dirty="0" smtClean="0"/>
          </a:p>
          <a:p>
            <a:r>
              <a:rPr lang="ru-RU" sz="1200" dirty="0" smtClean="0"/>
              <a:t>(</a:t>
            </a:r>
            <a:r>
              <a:rPr lang="ru-RU" sz="1200" dirty="0"/>
              <a:t>в % от студентов ВУЗов, один ответ</a:t>
            </a:r>
            <a:r>
              <a:rPr lang="ru-RU" sz="1200" dirty="0" smtClean="0"/>
              <a:t>)</a:t>
            </a:r>
          </a:p>
          <a:p>
            <a:r>
              <a:rPr lang="ru-RU" sz="1200" b="1" dirty="0"/>
              <a:t>Скажите, знаете ли Вы о таком понятии, как «волонтерство»? </a:t>
            </a:r>
          </a:p>
          <a:p>
            <a:r>
              <a:rPr lang="ru-RU" sz="1200" dirty="0"/>
              <a:t>(в % от студентов </a:t>
            </a:r>
            <a:r>
              <a:rPr lang="ru-RU" sz="1200" dirty="0" err="1" smtClean="0"/>
              <a:t>ССУЗов</a:t>
            </a:r>
            <a:r>
              <a:rPr lang="ru-RU" sz="1200" dirty="0"/>
              <a:t>, один ответ</a:t>
            </a:r>
            <a:r>
              <a:rPr lang="ru-RU" sz="1200" dirty="0" smtClean="0"/>
              <a:t>)</a:t>
            </a:r>
          </a:p>
          <a:p>
            <a:r>
              <a:rPr lang="ru-RU" sz="1200" b="1" dirty="0"/>
              <a:t>Как Вы считаете, насколько полезную роль играет волонтерство в нашем обществе? </a:t>
            </a:r>
            <a:endParaRPr lang="ru-RU" sz="1200" b="1" dirty="0" smtClean="0"/>
          </a:p>
          <a:p>
            <a:r>
              <a:rPr lang="ru-RU" sz="1200" dirty="0" smtClean="0"/>
              <a:t>(</a:t>
            </a:r>
            <a:r>
              <a:rPr lang="ru-RU" sz="1200" dirty="0"/>
              <a:t>в % от студентов ВУЗов, один ответ</a:t>
            </a:r>
            <a:r>
              <a:rPr lang="ru-RU" sz="1200" dirty="0" smtClean="0"/>
              <a:t>)</a:t>
            </a:r>
          </a:p>
          <a:p>
            <a:r>
              <a:rPr lang="ru-RU" sz="1200" b="1" dirty="0"/>
              <a:t>Как Вы считаете, насколько полезную роль играет волонтерство в нашем обществе? </a:t>
            </a:r>
          </a:p>
          <a:p>
            <a:r>
              <a:rPr lang="ru-RU" sz="1200" dirty="0"/>
              <a:t>(в % от студентов ВУЗов, один ответ</a:t>
            </a:r>
            <a:r>
              <a:rPr lang="ru-RU" sz="1200" dirty="0" smtClean="0"/>
              <a:t>)</a:t>
            </a:r>
            <a:endParaRPr lang="ru-RU" sz="1200" i="1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37517295"/>
              </p:ext>
            </p:extLst>
          </p:nvPr>
        </p:nvGraphicFramePr>
        <p:xfrm>
          <a:off x="1302145" y="2654705"/>
          <a:ext cx="3387842" cy="287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946859365"/>
              </p:ext>
            </p:extLst>
          </p:nvPr>
        </p:nvGraphicFramePr>
        <p:xfrm>
          <a:off x="6855812" y="2654704"/>
          <a:ext cx="2760136" cy="2878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458997" y="2300742"/>
            <a:ext cx="2875935" cy="4129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Студенты ВУЗов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00757" y="2300742"/>
            <a:ext cx="2875935" cy="4129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Учащиеся </a:t>
            </a:r>
            <a:r>
              <a:rPr lang="ru-RU" sz="1400" b="1" dirty="0" err="1" smtClean="0">
                <a:solidFill>
                  <a:schemeClr val="tx1"/>
                </a:solidFill>
              </a:rPr>
              <a:t>ССУЗов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ая выноска 4"/>
          <p:cNvSpPr/>
          <p:nvPr/>
        </p:nvSpPr>
        <p:spPr>
          <a:xfrm>
            <a:off x="3716594" y="2654704"/>
            <a:ext cx="3139218" cy="988143"/>
          </a:xfrm>
          <a:prstGeom prst="wedgeRectCallout">
            <a:avLst>
              <a:gd name="adj1" fmla="val -56539"/>
              <a:gd name="adj2" fmla="val 175933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97% </a:t>
            </a:r>
            <a:r>
              <a:rPr lang="ru-RU" sz="1400" dirty="0" smtClean="0">
                <a:solidFill>
                  <a:schemeClr val="tx1"/>
                </a:solidFill>
              </a:rPr>
              <a:t>опрошенных студентов ВУЗов считают, что волонтерство играет скорее полезную и очень полезную роль в обществе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8758354" y="2654704"/>
            <a:ext cx="3139218" cy="988143"/>
          </a:xfrm>
          <a:prstGeom prst="wedgeRectCallout">
            <a:avLst>
              <a:gd name="adj1" fmla="val -51371"/>
              <a:gd name="adj2" fmla="val 162500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96%</a:t>
            </a:r>
            <a:r>
              <a:rPr lang="ru-RU" sz="1400" dirty="0" smtClean="0">
                <a:solidFill>
                  <a:schemeClr val="tx1"/>
                </a:solidFill>
              </a:rPr>
              <a:t> опрошенных учащихся </a:t>
            </a:r>
            <a:r>
              <a:rPr lang="ru-RU" sz="1400" dirty="0" err="1" smtClean="0">
                <a:solidFill>
                  <a:schemeClr val="tx1"/>
                </a:solidFill>
              </a:rPr>
              <a:t>ССУЗов</a:t>
            </a:r>
            <a:r>
              <a:rPr lang="ru-RU" sz="1400" dirty="0" smtClean="0">
                <a:solidFill>
                  <a:schemeClr val="tx1"/>
                </a:solidFill>
              </a:rPr>
              <a:t> считают, что волонтерство играет скорее полезную и очень полезную роль в обществе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13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 smtClean="0"/>
              <a:t>Актуальные области волонтерской помощи</a:t>
            </a:r>
            <a:endParaRPr lang="ru-RU" sz="1800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860948194"/>
              </p:ext>
            </p:extLst>
          </p:nvPr>
        </p:nvGraphicFramePr>
        <p:xfrm>
          <a:off x="677970" y="1288286"/>
          <a:ext cx="9121123" cy="5221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40284" y="826622"/>
            <a:ext cx="100150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ea typeface="Calibri" panose="020F0502020204030204" pitchFamily="34" charset="0"/>
              </a:rPr>
              <a:t>А в каких областях волонтерство наиболее востребовано? Вы можете назвать до 3 вариантов </a:t>
            </a:r>
            <a:r>
              <a:rPr lang="ru-RU" sz="1200" b="1" dirty="0" smtClean="0">
                <a:ea typeface="Calibri" panose="020F0502020204030204" pitchFamily="34" charset="0"/>
              </a:rPr>
              <a:t>ответа</a:t>
            </a:r>
            <a:endParaRPr lang="ru-RU" sz="1200" b="1" dirty="0">
              <a:ea typeface="Calibri" panose="020F0502020204030204" pitchFamily="34" charset="0"/>
            </a:endParaRPr>
          </a:p>
          <a:p>
            <a:r>
              <a:rPr lang="ru-RU" sz="1200" dirty="0" smtClean="0">
                <a:ea typeface="Calibri" panose="020F0502020204030204" pitchFamily="34" charset="0"/>
              </a:rPr>
              <a:t>(в </a:t>
            </a:r>
            <a:r>
              <a:rPr lang="ru-RU" sz="1200" dirty="0">
                <a:ea typeface="Calibri" panose="020F0502020204030204" pitchFamily="34" charset="0"/>
              </a:rPr>
              <a:t>% от студентов </a:t>
            </a:r>
            <a:r>
              <a:rPr lang="ru-RU" sz="1200" dirty="0" smtClean="0">
                <a:ea typeface="Calibri" panose="020F0502020204030204" pitchFamily="34" charset="0"/>
              </a:rPr>
              <a:t>ВУЗов и </a:t>
            </a:r>
            <a:r>
              <a:rPr lang="ru-RU" sz="1200" dirty="0" err="1" smtClean="0">
                <a:ea typeface="Calibri" panose="020F0502020204030204" pitchFamily="34" charset="0"/>
              </a:rPr>
              <a:t>ССУЗов</a:t>
            </a:r>
            <a:r>
              <a:rPr lang="ru-RU" sz="1200" dirty="0" smtClean="0">
                <a:ea typeface="Calibri" panose="020F0502020204030204" pitchFamily="34" charset="0"/>
              </a:rPr>
              <a:t>, </a:t>
            </a:r>
            <a:r>
              <a:rPr lang="ru-RU" sz="1200" dirty="0">
                <a:ea typeface="Calibri" panose="020F0502020204030204" pitchFamily="34" charset="0"/>
              </a:rPr>
              <a:t>кто считает волонтерскую деятельность полезной и скорее полезной, до 3 вариантов ответа)</a:t>
            </a:r>
            <a:endParaRPr lang="ru-RU" sz="1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755603" y="2114774"/>
            <a:ext cx="2745689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ru-RU" sz="1200" dirty="0">
                <a:ea typeface="Calibri" panose="020F0502020204030204" pitchFamily="34" charset="0"/>
              </a:rPr>
              <a:t>Большинство студентов </a:t>
            </a:r>
            <a:r>
              <a:rPr lang="ru-RU" sz="1200" dirty="0" smtClean="0">
                <a:ea typeface="Calibri" panose="020F0502020204030204" pitchFamily="34" charset="0"/>
              </a:rPr>
              <a:t>исследуемых высших </a:t>
            </a:r>
            <a:r>
              <a:rPr lang="ru-RU" sz="1200" dirty="0">
                <a:ea typeface="Calibri" panose="020F0502020204030204" pitchFamily="34" charset="0"/>
              </a:rPr>
              <a:t>учебных заведений считают волонтерство наиболее востребованным в таких областях, как социальная помощь особым категориям взрослых и детей (77%), экологическая деятельность (46%), помощь животным (31%). </a:t>
            </a:r>
          </a:p>
          <a:p>
            <a:pPr indent="540385" algn="just">
              <a:spcAft>
                <a:spcPts val="0"/>
              </a:spcAft>
            </a:pPr>
            <a:r>
              <a:rPr lang="ru-RU" sz="1200" dirty="0">
                <a:ea typeface="Calibri" panose="020F0502020204030204" pitchFamily="34" charset="0"/>
              </a:rPr>
              <a:t>Примерно такой же рейтинг сфер востребованности </a:t>
            </a:r>
            <a:r>
              <a:rPr lang="ru-RU" sz="1200" dirty="0" err="1">
                <a:ea typeface="Calibri" panose="020F0502020204030204" pitchFamily="34" charset="0"/>
              </a:rPr>
              <a:t>волонтерства</a:t>
            </a:r>
            <a:r>
              <a:rPr lang="ru-RU" sz="1200" dirty="0">
                <a:ea typeface="Calibri" panose="020F0502020204030204" pitchFamily="34" charset="0"/>
              </a:rPr>
              <a:t> получен и у учащихся средних специальных учебных заведений: 83%, 48% и 40% соответственно. </a:t>
            </a:r>
          </a:p>
        </p:txBody>
      </p:sp>
    </p:spTree>
    <p:extLst>
      <p:ext uri="{BB962C8B-B14F-4D97-AF65-F5344CB8AC3E}">
        <p14:creationId xmlns:p14="http://schemas.microsoft.com/office/powerpoint/2010/main" val="63906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6103" y="389166"/>
            <a:ext cx="10382323" cy="368280"/>
          </a:xfrm>
        </p:spPr>
        <p:txBody>
          <a:bodyPr/>
          <a:lstStyle/>
          <a:p>
            <a:r>
              <a:rPr lang="ru-RU" dirty="0" smtClean="0"/>
              <a:t>Членство в волонтерских организациях</a:t>
            </a:r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566531948"/>
              </p:ext>
            </p:extLst>
          </p:nvPr>
        </p:nvGraphicFramePr>
        <p:xfrm>
          <a:off x="1981200" y="1980608"/>
          <a:ext cx="2763043" cy="1367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37868" y="824899"/>
            <a:ext cx="10371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200" b="1" dirty="0">
                <a:ea typeface="Calibri" panose="020F0502020204030204" pitchFamily="34" charset="0"/>
              </a:rPr>
              <a:t>Состоите ли Вы сами в какой-либо из волонтерских организаций: в региональной / городской волонтерской организации? </a:t>
            </a:r>
            <a:endParaRPr lang="ru-RU" sz="1200" b="1" dirty="0" smtClean="0"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1200" dirty="0" smtClean="0">
                <a:ea typeface="Calibri" panose="020F0502020204030204" pitchFamily="34" charset="0"/>
              </a:rPr>
              <a:t>(</a:t>
            </a:r>
            <a:r>
              <a:rPr lang="ru-RU" sz="1200" dirty="0">
                <a:ea typeface="Calibri" panose="020F0502020204030204" pitchFamily="34" charset="0"/>
              </a:rPr>
              <a:t>в % от студентов </a:t>
            </a:r>
            <a:r>
              <a:rPr lang="ru-RU" sz="1200" dirty="0" smtClean="0">
                <a:ea typeface="Calibri" panose="020F0502020204030204" pitchFamily="34" charset="0"/>
              </a:rPr>
              <a:t>ВУЗов / </a:t>
            </a:r>
            <a:r>
              <a:rPr lang="ru-RU" sz="1200" dirty="0" err="1" smtClean="0">
                <a:ea typeface="Calibri" panose="020F0502020204030204" pitchFamily="34" charset="0"/>
              </a:rPr>
              <a:t>ССУЗов</a:t>
            </a:r>
            <a:r>
              <a:rPr lang="ru-RU" sz="1200" dirty="0" smtClean="0">
                <a:ea typeface="Calibri" panose="020F0502020204030204" pitchFamily="34" charset="0"/>
              </a:rPr>
              <a:t>, </a:t>
            </a:r>
            <a:r>
              <a:rPr lang="ru-RU" sz="1200" dirty="0">
                <a:ea typeface="Calibri" panose="020F0502020204030204" pitchFamily="34" charset="0"/>
              </a:rPr>
              <a:t>кто осведомлен о наличии региональной / городской волонтерской организации, один вариант ответа</a:t>
            </a:r>
            <a:r>
              <a:rPr lang="ru-RU" sz="1200" dirty="0" smtClean="0">
                <a:ea typeface="Calibri" panose="020F0502020204030204" pitchFamily="34" charset="0"/>
              </a:rPr>
              <a:t>)</a:t>
            </a:r>
          </a:p>
          <a:p>
            <a:pPr>
              <a:spcAft>
                <a:spcPts val="0"/>
              </a:spcAft>
            </a:pPr>
            <a:r>
              <a:rPr lang="ru-RU" sz="1200" b="1" dirty="0">
                <a:ea typeface="Calibri" panose="020F0502020204030204" pitchFamily="34" charset="0"/>
              </a:rPr>
              <a:t>Состоите ли Вы сами в какой-либо из волонтерских организаций: в </a:t>
            </a:r>
            <a:r>
              <a:rPr lang="ru-RU" sz="1200" b="1" dirty="0" smtClean="0">
                <a:ea typeface="Calibri" panose="020F0502020204030204" pitchFamily="34" charset="0"/>
              </a:rPr>
              <a:t>волонтерской организации в учебном заведении? </a:t>
            </a:r>
            <a:endParaRPr lang="ru-RU" sz="1200" b="1" dirty="0"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1200" dirty="0">
                <a:ea typeface="Calibri" panose="020F0502020204030204" pitchFamily="34" charset="0"/>
              </a:rPr>
              <a:t>(в % от студентов ВУЗов / </a:t>
            </a:r>
            <a:r>
              <a:rPr lang="ru-RU" sz="1200" dirty="0" err="1">
                <a:ea typeface="Calibri" panose="020F0502020204030204" pitchFamily="34" charset="0"/>
              </a:rPr>
              <a:t>ССУЗов</a:t>
            </a:r>
            <a:r>
              <a:rPr lang="ru-RU" sz="1200" dirty="0">
                <a:ea typeface="Calibri" panose="020F0502020204030204" pitchFamily="34" charset="0"/>
              </a:rPr>
              <a:t>, кто осведомлен о наличии региональной / городской волонтерской организации, один вариант ответа</a:t>
            </a:r>
            <a:r>
              <a:rPr lang="ru-RU" sz="1200" dirty="0" smtClean="0">
                <a:ea typeface="Calibri" panose="020F0502020204030204" pitchFamily="34" charset="0"/>
              </a:rPr>
              <a:t>)</a:t>
            </a:r>
            <a:endParaRPr lang="ru-RU" sz="1200" i="1" dirty="0">
              <a:ea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94157" y="1596370"/>
            <a:ext cx="3879543" cy="3148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Студенты ВУЗов / региональная организация</a:t>
            </a:r>
            <a:endParaRPr lang="ru-RU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287455278"/>
              </p:ext>
            </p:extLst>
          </p:nvPr>
        </p:nvGraphicFramePr>
        <p:xfrm>
          <a:off x="1981200" y="3921265"/>
          <a:ext cx="2349500" cy="1632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7118657" y="1572282"/>
            <a:ext cx="4057343" cy="3148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Учащиеся </a:t>
            </a:r>
            <a:r>
              <a:rPr lang="ru-RU" sz="1400" b="1" dirty="0" err="1" smtClean="0">
                <a:solidFill>
                  <a:schemeClr val="tx1"/>
                </a:solidFill>
              </a:rPr>
              <a:t>ССУЗов</a:t>
            </a:r>
            <a:r>
              <a:rPr lang="ru-RU" sz="1400" b="1" dirty="0" smtClean="0">
                <a:solidFill>
                  <a:schemeClr val="tx1"/>
                </a:solidFill>
              </a:rPr>
              <a:t> / региональная </a:t>
            </a:r>
            <a:r>
              <a:rPr lang="ru-RU" sz="1400" b="1" dirty="0" smtClean="0">
                <a:solidFill>
                  <a:schemeClr val="tx1"/>
                </a:solidFill>
              </a:rPr>
              <a:t>организация*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384606" y="3591804"/>
            <a:ext cx="4298643" cy="3148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Студенты ВУЗов / организация в учебном заведении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826557" y="3562774"/>
            <a:ext cx="4692153" cy="34388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Учащиеся </a:t>
            </a:r>
            <a:r>
              <a:rPr lang="ru-RU" sz="1400" b="1" dirty="0" err="1" smtClean="0">
                <a:solidFill>
                  <a:schemeClr val="tx1"/>
                </a:solidFill>
              </a:rPr>
              <a:t>ССУЗов</a:t>
            </a:r>
            <a:r>
              <a:rPr lang="ru-RU" sz="1400" b="1" dirty="0" smtClean="0">
                <a:solidFill>
                  <a:schemeClr val="tx1"/>
                </a:solidFill>
              </a:rPr>
              <a:t> / </a:t>
            </a:r>
            <a:r>
              <a:rPr lang="ru-RU" sz="1400" b="1" dirty="0" smtClean="0">
                <a:solidFill>
                  <a:schemeClr val="tx1"/>
                </a:solidFill>
              </a:rPr>
              <a:t>организация в учебном заведении</a:t>
            </a:r>
            <a:endParaRPr lang="ru-RU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710195166"/>
              </p:ext>
            </p:extLst>
          </p:nvPr>
        </p:nvGraphicFramePr>
        <p:xfrm>
          <a:off x="7658406" y="1951577"/>
          <a:ext cx="2763043" cy="1699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3395291182"/>
              </p:ext>
            </p:extLst>
          </p:nvPr>
        </p:nvGraphicFramePr>
        <p:xfrm>
          <a:off x="7658406" y="3942081"/>
          <a:ext cx="2658236" cy="1843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23888" y="5439166"/>
            <a:ext cx="1099131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ru-RU" sz="1100" dirty="0" smtClean="0">
                <a:ea typeface="Calibri" panose="020F0502020204030204" pitchFamily="34" charset="0"/>
              </a:rPr>
              <a:t>7</a:t>
            </a:r>
            <a:r>
              <a:rPr lang="ru-RU" sz="1100" dirty="0">
                <a:ea typeface="Calibri" panose="020F0502020204030204" pitchFamily="34" charset="0"/>
              </a:rPr>
              <a:t>% </a:t>
            </a:r>
            <a:r>
              <a:rPr lang="ru-RU" sz="1100" dirty="0" smtClean="0">
                <a:ea typeface="Calibri" panose="020F0502020204030204" pitchFamily="34" charset="0"/>
              </a:rPr>
              <a:t>студентов исследуемых </a:t>
            </a:r>
            <a:r>
              <a:rPr lang="ru-RU" sz="1100" dirty="0">
                <a:ea typeface="Calibri" panose="020F0502020204030204" pitchFamily="34" charset="0"/>
              </a:rPr>
              <a:t>высших образовательных заведений состоят в региональной либо городской волонтерской организации, 93% не являются членом такой организации. </a:t>
            </a:r>
            <a:r>
              <a:rPr lang="ru-RU" sz="1100" dirty="0" smtClean="0">
                <a:ea typeface="Calibri" panose="020F0502020204030204" pitchFamily="34" charset="0"/>
              </a:rPr>
              <a:t>Аналогичная </a:t>
            </a:r>
            <a:r>
              <a:rPr lang="ru-RU" sz="1100" dirty="0">
                <a:ea typeface="Calibri" panose="020F0502020204030204" pitchFamily="34" charset="0"/>
              </a:rPr>
              <a:t>ситуация наблюдается у учащихся </a:t>
            </a:r>
            <a:r>
              <a:rPr lang="ru-RU" sz="1100" dirty="0" err="1">
                <a:ea typeface="Calibri" panose="020F0502020204030204" pitchFamily="34" charset="0"/>
              </a:rPr>
              <a:t>ССУЗов</a:t>
            </a:r>
            <a:r>
              <a:rPr lang="ru-RU" sz="1100" dirty="0">
                <a:ea typeface="Calibri" panose="020F0502020204030204" pitchFamily="34" charset="0"/>
              </a:rPr>
              <a:t>: 8% опрошенных являются членами региональной либо городской волонтерской организации, 92% не являются членами такой организации. </a:t>
            </a:r>
            <a:endParaRPr lang="ru-RU" sz="1100" dirty="0" smtClean="0">
              <a:ea typeface="Calibri" panose="020F0502020204030204" pitchFamily="34" charset="0"/>
            </a:endParaRPr>
          </a:p>
          <a:p>
            <a:pPr indent="536575"/>
            <a:r>
              <a:rPr lang="ru-RU" sz="1100" dirty="0" smtClean="0"/>
              <a:t>7</a:t>
            </a:r>
            <a:r>
              <a:rPr lang="ru-RU" sz="1100" dirty="0"/>
              <a:t>% студентов </a:t>
            </a:r>
            <a:r>
              <a:rPr lang="ru-RU" sz="1100" dirty="0" smtClean="0"/>
              <a:t>исследуемых высших </a:t>
            </a:r>
            <a:r>
              <a:rPr lang="ru-RU" sz="1100" dirty="0"/>
              <a:t>образовательных заведений состоят в волонтерской организации в учебном заведении, 93% не являются членом такой организации. </a:t>
            </a:r>
            <a:r>
              <a:rPr lang="ru-RU" sz="1100" dirty="0" smtClean="0"/>
              <a:t>Учащиеся </a:t>
            </a:r>
            <a:r>
              <a:rPr lang="ru-RU" sz="1100" dirty="0" err="1"/>
              <a:t>ССУЗов</a:t>
            </a:r>
            <a:r>
              <a:rPr lang="ru-RU" sz="1100" dirty="0"/>
              <a:t> чуть более социально активны в рамках своего учебного заведения: 14% опрошенных являются членами волонтерской организации в учебном заведении, 86% не являются членами такой организации.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9039927" y="2991076"/>
            <a:ext cx="2765385" cy="31585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 smtClean="0">
                <a:solidFill>
                  <a:schemeClr val="tx1"/>
                </a:solidFill>
              </a:rPr>
              <a:t>* </a:t>
            </a:r>
            <a:r>
              <a:rPr lang="ru-RU" sz="1000" dirty="0" smtClean="0">
                <a:solidFill>
                  <a:schemeClr val="tx1"/>
                </a:solidFill>
              </a:rPr>
              <a:t>Выборка недостаточна для статистического анализа, данные приведены </a:t>
            </a:r>
            <a:r>
              <a:rPr lang="ru-RU" sz="1000" dirty="0" err="1" smtClean="0">
                <a:solidFill>
                  <a:schemeClr val="tx1"/>
                </a:solidFill>
              </a:rPr>
              <a:t>справочно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39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 smtClean="0"/>
              <a:t>Вид волонтерской помощи</a:t>
            </a: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23954" y="848250"/>
            <a:ext cx="100295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200" b="1" dirty="0">
                <a:ea typeface="Calibri" panose="020F0502020204030204" pitchFamily="34" charset="0"/>
              </a:rPr>
              <a:t>Каков профиль волонтерской организации, в которой Вы состоите? </a:t>
            </a:r>
            <a:endParaRPr lang="ru-RU" sz="1200" b="1" dirty="0" smtClean="0"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1200" dirty="0" smtClean="0">
                <a:ea typeface="Calibri" panose="020F0502020204030204" pitchFamily="34" charset="0"/>
              </a:rPr>
              <a:t>(</a:t>
            </a:r>
            <a:r>
              <a:rPr lang="ru-RU" sz="1200" dirty="0">
                <a:ea typeface="Calibri" panose="020F0502020204030204" pitchFamily="34" charset="0"/>
              </a:rPr>
              <a:t>в % от студентов </a:t>
            </a:r>
            <a:r>
              <a:rPr lang="ru-RU" sz="1200" dirty="0" smtClean="0">
                <a:ea typeface="Calibri" panose="020F0502020204030204" pitchFamily="34" charset="0"/>
              </a:rPr>
              <a:t>ВУЗов / </a:t>
            </a:r>
            <a:r>
              <a:rPr lang="ru-RU" sz="1200" dirty="0" err="1" smtClean="0">
                <a:ea typeface="Calibri" panose="020F0502020204030204" pitchFamily="34" charset="0"/>
              </a:rPr>
              <a:t>ССУЗов</a:t>
            </a:r>
            <a:r>
              <a:rPr lang="ru-RU" sz="1200" dirty="0" smtClean="0">
                <a:ea typeface="Calibri" panose="020F0502020204030204" pitchFamily="34" charset="0"/>
              </a:rPr>
              <a:t>, </a:t>
            </a:r>
            <a:r>
              <a:rPr lang="ru-RU" sz="1200" dirty="0">
                <a:ea typeface="Calibri" panose="020F0502020204030204" pitchFamily="34" charset="0"/>
              </a:rPr>
              <a:t>кто является волонтером, несколько вариантов ответа)</a:t>
            </a:r>
            <a:endParaRPr lang="ru-RU" sz="1200" i="1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92457" y="1309915"/>
            <a:ext cx="33092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ru-RU" sz="1400" dirty="0">
                <a:ea typeface="Calibri" panose="020F0502020204030204" pitchFamily="34" charset="0"/>
              </a:rPr>
              <a:t>Более </a:t>
            </a:r>
            <a:r>
              <a:rPr lang="ru-RU" sz="1400" dirty="0" smtClean="0">
                <a:ea typeface="Calibri" panose="020F0502020204030204" pitchFamily="34" charset="0"/>
              </a:rPr>
              <a:t>трети (35</a:t>
            </a:r>
            <a:r>
              <a:rPr lang="ru-RU" sz="1400" dirty="0">
                <a:ea typeface="Calibri" panose="020F0502020204030204" pitchFamily="34" charset="0"/>
              </a:rPr>
              <a:t>%)  </a:t>
            </a:r>
            <a:r>
              <a:rPr lang="ru-RU" sz="1400" dirty="0">
                <a:ea typeface="Calibri" panose="020F0502020204030204" pitchFamily="34" charset="0"/>
              </a:rPr>
              <a:t>опрошенных студентов </a:t>
            </a:r>
            <a:r>
              <a:rPr lang="ru-RU" sz="1400" dirty="0" smtClean="0">
                <a:ea typeface="Calibri" panose="020F0502020204030204" pitchFamily="34" charset="0"/>
              </a:rPr>
              <a:t>ВУЗов, являющихся </a:t>
            </a:r>
            <a:r>
              <a:rPr lang="ru-RU" sz="1400" dirty="0" err="1" smtClean="0">
                <a:ea typeface="Calibri" panose="020F0502020204030204" pitchFamily="34" charset="0"/>
              </a:rPr>
              <a:t>волнтерами</a:t>
            </a:r>
            <a:r>
              <a:rPr lang="ru-RU" sz="1400" dirty="0" smtClean="0">
                <a:ea typeface="Calibri" panose="020F0502020204030204" pitchFamily="34" charset="0"/>
              </a:rPr>
              <a:t>,  отметили</a:t>
            </a:r>
            <a:r>
              <a:rPr lang="ru-RU" sz="1400" dirty="0">
                <a:ea typeface="Calibri" panose="020F0502020204030204" pitchFamily="34" charset="0"/>
              </a:rPr>
              <a:t>, что занимаются проведением и видеосъемкой мероприятий культуры и спорта в рамках своей волонтерской деятельности. </a:t>
            </a:r>
          </a:p>
          <a:p>
            <a:pPr indent="540385" algn="just">
              <a:spcAft>
                <a:spcPts val="0"/>
              </a:spcAft>
            </a:pPr>
            <a:r>
              <a:rPr lang="ru-RU" sz="1400" dirty="0">
                <a:ea typeface="Calibri" panose="020F0502020204030204" pitchFamily="34" charset="0"/>
              </a:rPr>
              <a:t>Этот вид деятельности находится в топе у учащихся средних профессиональных учебных заведений (18%), однако их волонтерская деятельность в целом более дифференцирована: 12% занимаются волонтерской помощью детям-сиротам, 10% - ветеранам и пожилым людям, столько же (10%) – экологической деятельностью (защитой окружающей среды).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735599981"/>
              </p:ext>
            </p:extLst>
          </p:nvPr>
        </p:nvGraphicFramePr>
        <p:xfrm>
          <a:off x="623955" y="1309915"/>
          <a:ext cx="8156508" cy="5236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433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/>
        </p:nvSpPr>
        <p:spPr>
          <a:xfrm>
            <a:off x="526103" y="389166"/>
            <a:ext cx="10382323" cy="3682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i="0" kern="1200">
                <a:solidFill>
                  <a:schemeClr val="tx1"/>
                </a:solidFill>
                <a:latin typeface="Franklin Gothic Book" pitchFamily="34" charset="0"/>
                <a:ea typeface="+mj-ea"/>
                <a:cs typeface="+mj-cs"/>
              </a:defRPr>
            </a:lvl1pPr>
          </a:lstStyle>
          <a:p>
            <a:r>
              <a:rPr lang="ru-RU" dirty="0" smtClean="0"/>
              <a:t>Меры поощрения волонтерской деятельности вне учебного заведения</a:t>
            </a:r>
            <a:endParaRPr lang="ru-RU" dirty="0"/>
          </a:p>
        </p:txBody>
      </p:sp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2502993404"/>
              </p:ext>
            </p:extLst>
          </p:nvPr>
        </p:nvGraphicFramePr>
        <p:xfrm>
          <a:off x="636588" y="1569918"/>
          <a:ext cx="7097712" cy="4797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36588" y="820946"/>
            <a:ext cx="99933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ea typeface="Calibri" panose="020F0502020204030204" pitchFamily="34" charset="0"/>
              </a:rPr>
              <a:t>Поощряет ли Ваше учебное заведение ту волонтерскую деятельность, которой Вы занимаетесь вне учебного заведения? </a:t>
            </a:r>
            <a:endParaRPr lang="ru-RU" sz="1200" b="1" dirty="0" smtClean="0">
              <a:ea typeface="Calibri" panose="020F0502020204030204" pitchFamily="34" charset="0"/>
            </a:endParaRPr>
          </a:p>
          <a:p>
            <a:r>
              <a:rPr lang="ru-RU" sz="1200" dirty="0" smtClean="0">
                <a:ea typeface="Calibri" panose="020F0502020204030204" pitchFamily="34" charset="0"/>
              </a:rPr>
              <a:t>(</a:t>
            </a:r>
            <a:r>
              <a:rPr lang="ru-RU" sz="1200" dirty="0">
                <a:ea typeface="Calibri" panose="020F0502020204030204" pitchFamily="34" charset="0"/>
              </a:rPr>
              <a:t>в % от студентов </a:t>
            </a:r>
            <a:r>
              <a:rPr lang="ru-RU" sz="1200" dirty="0" smtClean="0">
                <a:ea typeface="Calibri" panose="020F0502020204030204" pitchFamily="34" charset="0"/>
              </a:rPr>
              <a:t>ВУЗов / </a:t>
            </a:r>
            <a:r>
              <a:rPr lang="ru-RU" sz="1200" dirty="0" err="1" smtClean="0">
                <a:ea typeface="Calibri" panose="020F0502020204030204" pitchFamily="34" charset="0"/>
              </a:rPr>
              <a:t>ССУЗов</a:t>
            </a:r>
            <a:r>
              <a:rPr lang="ru-RU" sz="1200" dirty="0" smtClean="0">
                <a:ea typeface="Calibri" panose="020F0502020204030204" pitchFamily="34" charset="0"/>
              </a:rPr>
              <a:t>, </a:t>
            </a:r>
            <a:r>
              <a:rPr lang="ru-RU" sz="1200" dirty="0">
                <a:ea typeface="Calibri" panose="020F0502020204030204" pitchFamily="34" charset="0"/>
              </a:rPr>
              <a:t>кто является волонтером в волонтерской организации вне учебного заведения, несколько вариантов </a:t>
            </a:r>
            <a:r>
              <a:rPr lang="ru-RU" sz="1200" dirty="0" smtClean="0">
                <a:ea typeface="Calibri" panose="020F0502020204030204" pitchFamily="34" charset="0"/>
              </a:rPr>
              <a:t>ответа*</a:t>
            </a:r>
            <a:r>
              <a:rPr lang="ru-RU" sz="1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r>
              <a:rPr lang="ru-RU" sz="1200" dirty="0" smtClean="0"/>
              <a:t>* Выборка недостаточна для статистического анализа, данные приведены </a:t>
            </a:r>
            <a:r>
              <a:rPr lang="ru-RU" sz="1200" dirty="0" err="1" smtClean="0"/>
              <a:t>справочно</a:t>
            </a:r>
            <a:endParaRPr lang="ru-RU" sz="1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458200" y="1458943"/>
            <a:ext cx="32202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ru-RU" sz="1200" dirty="0" smtClean="0">
                <a:ea typeface="Calibri" panose="020F0502020204030204" pitchFamily="34" charset="0"/>
              </a:rPr>
              <a:t>41</a:t>
            </a:r>
            <a:r>
              <a:rPr lang="ru-RU" sz="1200" dirty="0">
                <a:ea typeface="Calibri" panose="020F0502020204030204" pitchFamily="34" charset="0"/>
              </a:rPr>
              <a:t>% опрошенных из занимающихся </a:t>
            </a:r>
            <a:r>
              <a:rPr lang="ru-RU" sz="1200" dirty="0" err="1">
                <a:ea typeface="Calibri" panose="020F0502020204030204" pitchFamily="34" charset="0"/>
              </a:rPr>
              <a:t>волонтерством</a:t>
            </a:r>
            <a:r>
              <a:rPr lang="ru-RU" sz="1200" dirty="0">
                <a:ea typeface="Calibri" panose="020F0502020204030204" pitchFamily="34" charset="0"/>
              </a:rPr>
              <a:t> студентов ВУЗов отметили, что учебное заведение никак не поощряет ту деятельность, которая ведется вне его стен. Среди наиболее распространенных методов поощрения были названы почетные грамоты (38%), возможность получать повышенную стипендию (24%), предоставление дней отдыха (21%). </a:t>
            </a:r>
          </a:p>
          <a:p>
            <a:pPr indent="540385" algn="just">
              <a:spcAft>
                <a:spcPts val="0"/>
              </a:spcAft>
            </a:pPr>
            <a:r>
              <a:rPr lang="ru-RU" sz="1200" dirty="0">
                <a:ea typeface="Calibri" panose="020F0502020204030204" pitchFamily="34" charset="0"/>
              </a:rPr>
              <a:t>Такая же доля опрошенных учащихся </a:t>
            </a:r>
            <a:r>
              <a:rPr lang="ru-RU" sz="1200" dirty="0" err="1">
                <a:ea typeface="Calibri" panose="020F0502020204030204" pitchFamily="34" charset="0"/>
              </a:rPr>
              <a:t>ССУЗов</a:t>
            </a:r>
            <a:r>
              <a:rPr lang="ru-RU" sz="1200" dirty="0">
                <a:ea typeface="Calibri" panose="020F0502020204030204" pitchFamily="34" charset="0"/>
              </a:rPr>
              <a:t> (41%) отметила отсутствие поощрений за </a:t>
            </a:r>
            <a:r>
              <a:rPr lang="ru-RU" sz="1200" dirty="0" err="1">
                <a:ea typeface="Calibri" panose="020F0502020204030204" pitchFamily="34" charset="0"/>
              </a:rPr>
              <a:t>внеучебную</a:t>
            </a:r>
            <a:r>
              <a:rPr lang="ru-RU" sz="1200" dirty="0">
                <a:ea typeface="Calibri" panose="020F0502020204030204" pitchFamily="34" charset="0"/>
              </a:rPr>
              <a:t> волонтерскую деятельность со стороны учебного заведения. Среди наиболее распространенных методов поощрения учащиеся средних профессиональных учебных заведений назвали почетные грамоты (36%), размещение фотографии волонтера на доске почета (23%), возможность получать повышенную стипендию (18%). </a:t>
            </a:r>
          </a:p>
        </p:txBody>
      </p:sp>
    </p:spTree>
    <p:extLst>
      <p:ext uri="{BB962C8B-B14F-4D97-AF65-F5344CB8AC3E}">
        <p14:creationId xmlns:p14="http://schemas.microsoft.com/office/powerpoint/2010/main" val="391469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/>
        </p:nvSpPr>
        <p:spPr>
          <a:xfrm>
            <a:off x="526103" y="389166"/>
            <a:ext cx="10382323" cy="3682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i="0" kern="1200">
                <a:solidFill>
                  <a:schemeClr val="tx1"/>
                </a:solidFill>
                <a:latin typeface="Franklin Gothic Book" pitchFamily="34" charset="0"/>
                <a:ea typeface="+mj-ea"/>
                <a:cs typeface="+mj-cs"/>
              </a:defRPr>
            </a:lvl1pPr>
          </a:lstStyle>
          <a:p>
            <a:r>
              <a:rPr lang="ru-RU" dirty="0" smtClean="0"/>
              <a:t>Меры поощрения волонтерской деятельности в учебном заведении</a:t>
            </a:r>
            <a:endParaRPr lang="ru-RU" dirty="0"/>
          </a:p>
        </p:txBody>
      </p:sp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2799415630"/>
              </p:ext>
            </p:extLst>
          </p:nvPr>
        </p:nvGraphicFramePr>
        <p:xfrm>
          <a:off x="636588" y="1569918"/>
          <a:ext cx="7097712" cy="4797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36588" y="820946"/>
            <a:ext cx="9993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ea typeface="Calibri" panose="020F0502020204030204" pitchFamily="34" charset="0"/>
              </a:rPr>
              <a:t>Поощряет ли Ваше учебное заведение ту волонтерскую деятельность, которой Вы занимаетесь </a:t>
            </a:r>
            <a:r>
              <a:rPr lang="ru-RU" sz="1200" b="1" dirty="0" smtClean="0">
                <a:ea typeface="Calibri" panose="020F0502020204030204" pitchFamily="34" charset="0"/>
              </a:rPr>
              <a:t>в учебном заведении? </a:t>
            </a:r>
          </a:p>
          <a:p>
            <a:r>
              <a:rPr lang="ru-RU" sz="1200" dirty="0" smtClean="0">
                <a:ea typeface="Calibri" panose="020F0502020204030204" pitchFamily="34" charset="0"/>
              </a:rPr>
              <a:t>(</a:t>
            </a:r>
            <a:r>
              <a:rPr lang="ru-RU" sz="1200" dirty="0">
                <a:ea typeface="Calibri" panose="020F0502020204030204" pitchFamily="34" charset="0"/>
              </a:rPr>
              <a:t>в % от студентов </a:t>
            </a:r>
            <a:r>
              <a:rPr lang="ru-RU" sz="1200" dirty="0" smtClean="0">
                <a:ea typeface="Calibri" panose="020F0502020204030204" pitchFamily="34" charset="0"/>
              </a:rPr>
              <a:t>ВУЗов / </a:t>
            </a:r>
            <a:r>
              <a:rPr lang="ru-RU" sz="1200" dirty="0" err="1" smtClean="0">
                <a:ea typeface="Calibri" panose="020F0502020204030204" pitchFamily="34" charset="0"/>
              </a:rPr>
              <a:t>ССУЗов</a:t>
            </a:r>
            <a:r>
              <a:rPr lang="ru-RU" sz="1200" dirty="0" smtClean="0">
                <a:ea typeface="Calibri" panose="020F0502020204030204" pitchFamily="34" charset="0"/>
              </a:rPr>
              <a:t>, </a:t>
            </a:r>
            <a:r>
              <a:rPr lang="ru-RU" sz="1200" dirty="0">
                <a:ea typeface="Calibri" panose="020F0502020204030204" pitchFamily="34" charset="0"/>
              </a:rPr>
              <a:t>кто является волонтером в волонтерской организации </a:t>
            </a:r>
            <a:r>
              <a:rPr lang="ru-RU" sz="1200" dirty="0" smtClean="0">
                <a:ea typeface="Calibri" panose="020F0502020204030204" pitchFamily="34" charset="0"/>
              </a:rPr>
              <a:t>в учебном заведении, </a:t>
            </a:r>
            <a:r>
              <a:rPr lang="ru-RU" sz="1200" dirty="0">
                <a:ea typeface="Calibri" panose="020F0502020204030204" pitchFamily="34" charset="0"/>
              </a:rPr>
              <a:t>несколько вариантов ответа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ru-RU" sz="1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242300" y="1458943"/>
            <a:ext cx="343614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sz="1400" dirty="0"/>
              <a:t>Учебным заведением более активно поощряется волонтерская деятельность, ведущаяся в рамках обучения. Так, среди наиболее распространенных методов поощрения волонтеров в ВУЗах были названы почетные грамоты (72%), возможность получать повышенную стипендию (51%).</a:t>
            </a:r>
          </a:p>
          <a:p>
            <a:pPr indent="355600" algn="just"/>
            <a:r>
              <a:rPr lang="ru-RU" sz="1400" dirty="0"/>
              <a:t>Среди наиболее распространенных методов поощрения учащиеся средних профессиональных учебных заведений назвали почетные грамоты (50%), возможность получать повышенную стипендию (42%), размещение фотографии волонтера на доске почета (34%) и предоставление дней отдыха (34%). </a:t>
            </a:r>
          </a:p>
        </p:txBody>
      </p:sp>
    </p:spTree>
    <p:extLst>
      <p:ext uri="{BB962C8B-B14F-4D97-AF65-F5344CB8AC3E}">
        <p14:creationId xmlns:p14="http://schemas.microsoft.com/office/powerpoint/2010/main" val="182676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2">
  <a:themeElements>
    <a:clrScheme name="Шаблон ВЦИОМ">
      <a:dk1>
        <a:sysClr val="windowText" lastClr="000000"/>
      </a:dk1>
      <a:lt1>
        <a:sysClr val="window" lastClr="FFFFFF"/>
      </a:lt1>
      <a:dk2>
        <a:srgbClr val="B50032"/>
      </a:dk2>
      <a:lt2>
        <a:srgbClr val="78408E"/>
      </a:lt2>
      <a:accent1>
        <a:srgbClr val="009A70"/>
      </a:accent1>
      <a:accent2>
        <a:srgbClr val="008A98"/>
      </a:accent2>
      <a:accent3>
        <a:srgbClr val="5595D0"/>
      </a:accent3>
      <a:accent4>
        <a:srgbClr val="35578E"/>
      </a:accent4>
      <a:accent5>
        <a:srgbClr val="DB4227"/>
      </a:accent5>
      <a:accent6>
        <a:srgbClr val="FFED00"/>
      </a:accent6>
      <a:hlink>
        <a:srgbClr val="B50032"/>
      </a:hlink>
      <a:folHlink>
        <a:srgbClr val="78408E"/>
      </a:folHlink>
    </a:clrScheme>
    <a:fontScheme name="Другая 1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tailEnd type="arrow"/>
        </a:ln>
      </a:spPr>
      <a:bodyPr/>
      <a:lstStyle/>
      <a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200" b="1" dirty="0" smtClean="0">
            <a:solidFill>
              <a:schemeClr val="bg1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Power_Rus</Template>
  <TotalTime>10551</TotalTime>
  <Words>2213</Words>
  <Application>Microsoft Office PowerPoint</Application>
  <PresentationFormat>Широкоэкранный</PresentationFormat>
  <Paragraphs>135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Franklin Gothic Book</vt:lpstr>
      <vt:lpstr>Times New Roman</vt:lpstr>
      <vt:lpstr>Wingdings</vt:lpstr>
      <vt:lpstr>Шаблон2</vt:lpstr>
      <vt:lpstr>ИССЛЕДОВАНИЕ ПОТЕНЦИАЛА РАЗВИТИЯ ДОБРОВОЛЬЧЕСТВА СРЕДИ ОБУЧАЮЩИХСЯ ОБРАЗОВАТЕЛЬНЫХ ОРГАНИЗАЦИЙ СРЕДНЕГО ПРОФЕССИОНАЛЬНОГО И ВЫСШЕГО ОБРАЗОВАНИЯ</vt:lpstr>
      <vt:lpstr>Методика исследования</vt:lpstr>
      <vt:lpstr>выводы</vt:lpstr>
      <vt:lpstr>Информированность о понятии «волонтерство»</vt:lpstr>
      <vt:lpstr>Актуальные области волонтерской помощи</vt:lpstr>
      <vt:lpstr>Членство в волонтерских организациях</vt:lpstr>
      <vt:lpstr>Вид волонтерской помощи</vt:lpstr>
      <vt:lpstr>Презентация PowerPoint</vt:lpstr>
      <vt:lpstr>Презентация PowerPoint</vt:lpstr>
      <vt:lpstr>Мотивы вступления в волонтерскую организацию</vt:lpstr>
      <vt:lpstr>Презентация PowerPoint</vt:lpstr>
      <vt:lpstr>Барьеры вступления в волонтерскую организацию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отчета</dc:title>
  <dc:creator>Мамедова Ольга</dc:creator>
  <cp:lastModifiedBy>Грек Наталья</cp:lastModifiedBy>
  <cp:revision>687</cp:revision>
  <cp:lastPrinted>2017-07-04T11:55:11Z</cp:lastPrinted>
  <dcterms:created xsi:type="dcterms:W3CDTF">2016-12-28T14:53:38Z</dcterms:created>
  <dcterms:modified xsi:type="dcterms:W3CDTF">2020-04-13T10:06:38Z</dcterms:modified>
</cp:coreProperties>
</file>